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468" r:id="rId2"/>
    <p:sldId id="469" r:id="rId3"/>
    <p:sldId id="280" r:id="rId4"/>
    <p:sldId id="256" r:id="rId5"/>
    <p:sldId id="281" r:id="rId6"/>
    <p:sldId id="258" r:id="rId7"/>
    <p:sldId id="259" r:id="rId8"/>
    <p:sldId id="260" r:id="rId9"/>
    <p:sldId id="282" r:id="rId10"/>
    <p:sldId id="470" r:id="rId11"/>
    <p:sldId id="471" r:id="rId12"/>
    <p:sldId id="472" r:id="rId13"/>
    <p:sldId id="473" r:id="rId14"/>
    <p:sldId id="474" r:id="rId15"/>
    <p:sldId id="475" r:id="rId16"/>
    <p:sldId id="476" r:id="rId17"/>
    <p:sldId id="477" r:id="rId18"/>
    <p:sldId id="4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9" autoAdjust="0"/>
    <p:restoredTop sz="77909" autoAdjust="0"/>
  </p:normalViewPr>
  <p:slideViewPr>
    <p:cSldViewPr snapToGrid="0">
      <p:cViewPr varScale="1">
        <p:scale>
          <a:sx n="90" d="100"/>
          <a:sy n="90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AADCD-D061-4F78-8058-ECE4E652C270}" type="datetimeFigureOut">
              <a:rPr lang="en-US" smtClean="0"/>
              <a:t>4/21/20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2FB25-03BC-4986-AE63-17F901501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51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B0D79-8DC8-E440-8659-A515A1B0C45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002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FB25-03BC-4986-AE63-17F9015012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32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82F6B479-BB62-1147-9C32-5297457109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E910BE2-1AF0-6648-8A07-DA812BFFF072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7412602D-7C84-F14E-B080-2E9213F871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9B5994F8-00D4-CF45-BB43-6E3405CFD4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683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2A84F7BD-1E20-1748-8DCD-CCC71B0E16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893615A-3FC1-264F-B8E4-DE7E96850EBA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629519A5-3967-B24A-95E6-087C659203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DC9ED135-07D0-9047-88B4-672508FC22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MW and Wilcoxon offered for completeness, not part of</a:t>
            </a:r>
            <a:r>
              <a:rPr lang="en-US" altLang="en-US" baseline="0" dirty="0">
                <a:latin typeface="Times New Roman" panose="02020603050405020304" pitchFamily="18" charset="0"/>
              </a:rPr>
              <a:t> exam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193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A8ECB52F-AE88-CC4D-A892-31531CA5CD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F5D64CA-79A9-004E-A7AB-F5A46D1FB580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C23B03F-A185-5348-AE5B-EDA63B0443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E80C7B21-E5A1-9B4D-BE5C-C4E663F090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KW and Friedman</a:t>
            </a:r>
            <a:r>
              <a:rPr lang="en-US" altLang="en-US" baseline="0" dirty="0">
                <a:latin typeface="Times New Roman" panose="02020603050405020304" pitchFamily="18" charset="0"/>
              </a:rPr>
              <a:t> also for completeness, not on exam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693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4DC8D98A-5ADE-FD4E-BCB4-499DFE6AC3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65276BA-70D0-8C48-846B-269BC47B9848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A55046E3-6CF8-8642-A638-02F2358BB8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D28E6344-4056-AD43-950B-0B39F8D7A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096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93140F76-4AB5-554E-90D1-D0EA11584E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C3B47E7-4229-804C-9F96-D160A774CF16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44CA9B00-9190-CA4A-A3B9-8CD69FB04A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D58DBE89-937B-6749-BB90-65A9C2AFD7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None of this on test</a:t>
            </a:r>
          </a:p>
        </p:txBody>
      </p:sp>
    </p:spTree>
    <p:extLst>
      <p:ext uri="{BB962C8B-B14F-4D97-AF65-F5344CB8AC3E}">
        <p14:creationId xmlns:p14="http://schemas.microsoft.com/office/powerpoint/2010/main" val="3958720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Yikes!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FB25-03BC-4986-AE63-17F9015012B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82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33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0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10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5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03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06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7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8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6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5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97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06B1C-5CF7-4A49-90EC-DD43DD041628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7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https://latex.codecogs.com/gif.latex?%5Chuge%20n%3D%5Cfrac%7B%28z_%7B%5Calpha%7D-z_%7B%5Cbeta%7D%29%5E2%7D%7B%28%5Coverline%7BX%7D-%7B%5Cmu%7D%29%5E2/%7B%5Csigma%7D%5E2%7D" TargetMode="External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image" Target="../media/image10.gi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11" Type="http://schemas.openxmlformats.org/officeDocument/2006/relationships/image" Target="https://latex.codecogs.com/gif.latex?%5Chuge%20z%3D%20%5Cfrac%20%7B%5Coverline%7BX%7D_%7Ba%7D-%5Cmu%7D%20%7B%5Csigma_%7B%5Coverline%7BX%7D%7D%7D" TargetMode="External"/><Relationship Id="rId5" Type="http://schemas.openxmlformats.org/officeDocument/2006/relationships/image" Target="../media/image4.gif"/><Relationship Id="rId15" Type="http://schemas.openxmlformats.org/officeDocument/2006/relationships/image" Target="../media/image12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png"/><Relationship Id="rId1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https://latex.codecogs.com/gif.latex?%5Chuge%20n%3D%5Cfrac%7B%28z_%7B%5Calpha%7D-z_%7B%5Cbeta%7D%29%5E2%7D%7Bd%7D" TargetMode="External"/><Relationship Id="rId3" Type="http://schemas.openxmlformats.org/officeDocument/2006/relationships/image" Target="../media/image9.gif"/><Relationship Id="rId7" Type="http://schemas.openxmlformats.org/officeDocument/2006/relationships/image" Target="../media/image19.gi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Relationship Id="rId6" Type="http://schemas.openxmlformats.org/officeDocument/2006/relationships/image" Target="https://latex.codecogs.com/gif.latex?%5Chuge%20n%3D%5Cfrac%7B%28z_%7B%5Calpha%7D-z_%7B%5Cbeta%7D%29%5E2%7D%7B%28%5Coverline%7BX%7D-%7B%5Cmu%7D%29%5E2/%7B%5Csigma%7D%5E2%7D" TargetMode="External"/><Relationship Id="rId5" Type="http://schemas.openxmlformats.org/officeDocument/2006/relationships/image" Target="../media/image10.gif"/><Relationship Id="rId4" Type="http://schemas.openxmlformats.org/officeDocument/2006/relationships/image" Target="https://latex.codecogs.com/gif.latex?%5Chuge%20z%3D%20%5Cfrac%20%7B%5Coverline%7BX%7D_%7Ba%7D-%5Cmu%7D%20%7B%5Csigma_%7B%5Coverline%7BX%7D%7D%7D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6478" y="272956"/>
            <a:ext cx="11646219" cy="4697196"/>
          </a:xfrm>
        </p:spPr>
        <p:txBody>
          <a:bodyPr>
            <a:noAutofit/>
          </a:bodyPr>
          <a:lstStyle/>
          <a:p>
            <a:r>
              <a:rPr lang="en-CA" sz="3600" dirty="0"/>
              <a:t>Psychology 3488-001 – Psych Research &amp; Statistics II</a:t>
            </a:r>
            <a:br>
              <a:rPr lang="en-US" sz="3600" dirty="0"/>
            </a:br>
            <a:r>
              <a:rPr lang="en-CA" sz="3600" dirty="0"/>
              <a:t>Psychology 3088-01L – Psych Research &amp; Statistics II Lab</a:t>
            </a:r>
            <a:br>
              <a:rPr lang="en-US" sz="3600" dirty="0"/>
            </a:br>
            <a:r>
              <a:rPr lang="en-US" sz="3600" dirty="0"/>
              <a:t>Lectures M/W/F 1:00-1:50 pm; Lab Fridays 2:00-3:15 pm</a:t>
            </a:r>
            <a:br>
              <a:rPr lang="en-US" sz="3600" dirty="0"/>
            </a:br>
            <a:r>
              <a:rPr lang="en-US" sz="3600" dirty="0"/>
              <a:t>January to May 2020 in MODA 1A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COVID-19 ONLINE DELIVERY</a:t>
            </a:r>
            <a:br>
              <a:rPr lang="en-US" sz="3600" dirty="0"/>
            </a:br>
            <a:br>
              <a:rPr lang="en-US" sz="1800" b="1" dirty="0"/>
            </a:br>
            <a:br>
              <a:rPr lang="en-US" sz="1800" b="1" dirty="0"/>
            </a:br>
            <a:r>
              <a:rPr lang="en-US" sz="2800" dirty="0"/>
              <a:t>Instructor: Dr. Mario Baldassari</a:t>
            </a:r>
            <a:br>
              <a:rPr lang="en-US" sz="2800" dirty="0"/>
            </a:br>
            <a:r>
              <a:rPr lang="en-US" sz="2800" u="sng" dirty="0" err="1"/>
              <a:t>mbaldassari@tamusa.edu</a:t>
            </a:r>
            <a:r>
              <a:rPr lang="en-US" sz="2800" dirty="0"/>
              <a:t>, @</a:t>
            </a:r>
            <a:r>
              <a:rPr lang="en-US" sz="2800" dirty="0" err="1"/>
              <a:t>MarioBaldassari</a:t>
            </a:r>
            <a:br>
              <a:rPr lang="en-US" sz="2800" dirty="0"/>
            </a:br>
            <a:r>
              <a:rPr lang="en-US" sz="2000" dirty="0"/>
              <a:t>Office hours Tues 2-3pm &amp; 5-6pm, Fri 9-11am in STEM 237E (or by appt)</a:t>
            </a:r>
            <a:br>
              <a:rPr lang="en-US" sz="2000" dirty="0"/>
            </a:br>
            <a:r>
              <a:rPr lang="en-US" sz="2000" dirty="0"/>
              <a:t>Please make an appointment ahead of time if you plan to visit office hours.</a:t>
            </a:r>
            <a:r>
              <a:rPr lang="en-US" sz="1200" dirty="0"/>
              <a:t> </a:t>
            </a:r>
            <a:endParaRPr lang="en-US" sz="2800" dirty="0"/>
          </a:p>
        </p:txBody>
      </p:sp>
      <p:pic>
        <p:nvPicPr>
          <p:cNvPr id="4" name="Picture 2" descr="http://www.tamusa.edu/brandguide/pnglogos/TAMUSA_final_logo-1.png">
            <a:extLst>
              <a:ext uri="{FF2B5EF4-FFF2-40B4-BE49-F238E27FC236}">
                <a16:creationId xmlns:a16="http://schemas.microsoft.com/office/drawing/2014/main" id="{301C5726-CF26-7541-ABF3-A6C0D45B9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214" y="4544291"/>
            <a:ext cx="4015785" cy="231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686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95B56EB-4807-5444-B6F2-C14F7168CA1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57188" y="485775"/>
          <a:ext cx="11501437" cy="538638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214438">
                  <a:extLst>
                    <a:ext uri="{9D8B030D-6E8A-4147-A177-3AD203B41FA5}">
                      <a16:colId xmlns:a16="http://schemas.microsoft.com/office/drawing/2014/main" val="628779852"/>
                    </a:ext>
                  </a:extLst>
                </a:gridCol>
                <a:gridCol w="5024854">
                  <a:extLst>
                    <a:ext uri="{9D8B030D-6E8A-4147-A177-3AD203B41FA5}">
                      <a16:colId xmlns:a16="http://schemas.microsoft.com/office/drawing/2014/main" val="706779707"/>
                    </a:ext>
                  </a:extLst>
                </a:gridCol>
                <a:gridCol w="1870647">
                  <a:extLst>
                    <a:ext uri="{9D8B030D-6E8A-4147-A177-3AD203B41FA5}">
                      <a16:colId xmlns:a16="http://schemas.microsoft.com/office/drawing/2014/main" val="3821381253"/>
                    </a:ext>
                  </a:extLst>
                </a:gridCol>
                <a:gridCol w="3391498">
                  <a:extLst>
                    <a:ext uri="{9D8B030D-6E8A-4147-A177-3AD203B41FA5}">
                      <a16:colId xmlns:a16="http://schemas.microsoft.com/office/drawing/2014/main" val="2130285693"/>
                    </a:ext>
                  </a:extLst>
                </a:gridCol>
              </a:tblGrid>
              <a:tr h="4450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Topic (reading)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Due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Also Due</a:t>
                      </a: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03978"/>
                  </a:ext>
                </a:extLst>
              </a:tr>
              <a:tr h="8073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23-Mar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2-way and factorial ANOVA (Ch 11, 12)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4206795"/>
                  </a:ext>
                </a:extLst>
              </a:tr>
              <a:tr h="8073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30-Mar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Factorial ANOVA, main effects &amp; interactions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Experiment ideas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5004485"/>
                  </a:ext>
                </a:extLst>
              </a:tr>
              <a:tr h="821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6-Apr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new topic, work on Test 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ANOVA worksheets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0628732"/>
                  </a:ext>
                </a:extLst>
              </a:tr>
              <a:tr h="4450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13-Apr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Nonparametric tests (Ch 13)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Experimental data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5626992"/>
                  </a:ext>
                </a:extLst>
              </a:tr>
              <a:tr h="8073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20-Apr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Single N Designs, Multiple regression, Reproducible Psy Sci (Ch 14)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 Square worksheet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paper Method section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6612372"/>
                  </a:ext>
                </a:extLst>
              </a:tr>
              <a:tr h="8073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27-Apr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to choose a test, fill out an equation sheet (Ch 15)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paper Results section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6889392"/>
                  </a:ext>
                </a:extLst>
              </a:tr>
              <a:tr h="4450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8-May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exam date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exam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paper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4185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354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EA10D-81D8-664D-A165-3ED26523F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decide which test to run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61A4B-3D3C-584E-82AC-83E820667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8063"/>
          </a:xfrm>
        </p:spPr>
        <p:txBody>
          <a:bodyPr>
            <a:normAutofit/>
          </a:bodyPr>
          <a:lstStyle/>
          <a:p>
            <a:r>
              <a:rPr lang="en-US" dirty="0"/>
              <a:t>Identify aspects of design</a:t>
            </a:r>
          </a:p>
          <a:p>
            <a:pPr lvl="1"/>
            <a:r>
              <a:rPr lang="en-US" dirty="0"/>
              <a:t>What are the IV/DV’s? How many IV’s?</a:t>
            </a:r>
          </a:p>
          <a:p>
            <a:pPr lvl="1"/>
            <a:r>
              <a:rPr lang="en-US" dirty="0"/>
              <a:t>What are the levels of each IV?</a:t>
            </a:r>
          </a:p>
          <a:p>
            <a:pPr lvl="1"/>
            <a:r>
              <a:rPr lang="en-US" dirty="0"/>
              <a:t>How are IV’s manipulated? Between s’s, within? </a:t>
            </a:r>
          </a:p>
          <a:p>
            <a:pPr lvl="1"/>
            <a:r>
              <a:rPr lang="en-US" dirty="0"/>
              <a:t>What type of data is each IV/DV? Nominal, ordinal, ratio, scale?</a:t>
            </a:r>
          </a:p>
          <a:p>
            <a:r>
              <a:rPr lang="en-US" dirty="0"/>
              <a:t>Know which aspects lead to which stat test</a:t>
            </a:r>
          </a:p>
          <a:p>
            <a:pPr lvl="1"/>
            <a:r>
              <a:rPr lang="en-US" dirty="0"/>
              <a:t>What is H0? </a:t>
            </a:r>
          </a:p>
          <a:p>
            <a:pPr lvl="1"/>
            <a:r>
              <a:rPr lang="en-US" dirty="0"/>
              <a:t>What is H1? </a:t>
            </a:r>
          </a:p>
          <a:p>
            <a:pPr lvl="1"/>
            <a:r>
              <a:rPr lang="en-US" dirty="0"/>
              <a:t>How to arrive at </a:t>
            </a:r>
            <a:r>
              <a:rPr lang="en-US" i="1" dirty="0"/>
              <a:t>p</a:t>
            </a:r>
            <a:r>
              <a:rPr lang="en-US" dirty="0"/>
              <a:t> and write decision sentence</a:t>
            </a:r>
          </a:p>
          <a:p>
            <a:r>
              <a:rPr lang="en-US"/>
              <a:t>Read chapter 15, </a:t>
            </a:r>
            <a:r>
              <a:rPr lang="en-US" dirty="0"/>
              <a:t>it’s a good one</a:t>
            </a:r>
          </a:p>
          <a:p>
            <a:r>
              <a:rPr lang="en-US" dirty="0"/>
              <a:t>I have a </a:t>
            </a:r>
            <a:r>
              <a:rPr lang="en-US" dirty="0" err="1"/>
              <a:t>worksheeeeet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6826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>
            <a:extLst>
              <a:ext uri="{FF2B5EF4-FFF2-40B4-BE49-F238E27FC236}">
                <a16:creationId xmlns:a16="http://schemas.microsoft.com/office/drawing/2014/main" id="{D9319ACC-E581-8046-8F7E-32F467881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1" y="381000"/>
            <a:ext cx="30845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/>
              <a:t>One Sample Compared To Population</a:t>
            </a:r>
          </a:p>
        </p:txBody>
      </p:sp>
      <p:sp>
        <p:nvSpPr>
          <p:cNvPr id="2051" name="Text Box 6">
            <a:extLst>
              <a:ext uri="{FF2B5EF4-FFF2-40B4-BE49-F238E27FC236}">
                <a16:creationId xmlns:a16="http://schemas.microsoft.com/office/drawing/2014/main" id="{0AF4F1DE-660B-4245-86FA-131420D4B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219201"/>
            <a:ext cx="19939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Ratio, Interval,  ~Ordinal</a:t>
            </a:r>
          </a:p>
        </p:txBody>
      </p:sp>
      <p:sp>
        <p:nvSpPr>
          <p:cNvPr id="2052" name="Text Box 7">
            <a:extLst>
              <a:ext uri="{FF2B5EF4-FFF2-40B4-BE49-F238E27FC236}">
                <a16:creationId xmlns:a16="http://schemas.microsoft.com/office/drawing/2014/main" id="{F0689F46-F4BA-DF4B-A09D-95A77C3D4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1" y="1219201"/>
            <a:ext cx="119697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Nominal Data</a:t>
            </a:r>
          </a:p>
        </p:txBody>
      </p:sp>
      <p:sp>
        <p:nvSpPr>
          <p:cNvPr id="2053" name="Text Box 9">
            <a:extLst>
              <a:ext uri="{FF2B5EF4-FFF2-40B4-BE49-F238E27FC236}">
                <a16:creationId xmlns:a16="http://schemas.microsoft.com/office/drawing/2014/main" id="{AD34314B-B7CB-DD44-9F24-3778ECF7D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2488" y="1981201"/>
            <a:ext cx="1230312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Know </a:t>
            </a:r>
            <a:r>
              <a:rPr lang="en-US" altLang="en-US" sz="1400">
                <a:sym typeface="Symbol" pitchFamily="2" charset="2"/>
              </a:rPr>
              <a:t> and </a:t>
            </a:r>
            <a:endParaRPr lang="en-US" altLang="en-US" sz="1400"/>
          </a:p>
        </p:txBody>
      </p:sp>
      <p:sp>
        <p:nvSpPr>
          <p:cNvPr id="2054" name="Text Box 10">
            <a:extLst>
              <a:ext uri="{FF2B5EF4-FFF2-40B4-BE49-F238E27FC236}">
                <a16:creationId xmlns:a16="http://schemas.microsoft.com/office/drawing/2014/main" id="{43EADF83-7013-F34A-8E0E-271602CD3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438" y="1981201"/>
            <a:ext cx="1249362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Know </a:t>
            </a:r>
            <a:r>
              <a:rPr lang="en-US" altLang="en-US" sz="1400">
                <a:sym typeface="Symbol" pitchFamily="2" charset="2"/>
              </a:rPr>
              <a:t>; not </a:t>
            </a:r>
            <a:endParaRPr lang="en-US" altLang="en-US" sz="1400"/>
          </a:p>
        </p:txBody>
      </p:sp>
      <p:sp>
        <p:nvSpPr>
          <p:cNvPr id="2055" name="Line 11">
            <a:extLst>
              <a:ext uri="{FF2B5EF4-FFF2-40B4-BE49-F238E27FC236}">
                <a16:creationId xmlns:a16="http://schemas.microsoft.com/office/drawing/2014/main" id="{2CC2CFE6-F821-A947-B677-1B824AA81D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1600200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6" name="Line 12">
            <a:extLst>
              <a:ext uri="{FF2B5EF4-FFF2-40B4-BE49-F238E27FC236}">
                <a16:creationId xmlns:a16="http://schemas.microsoft.com/office/drawing/2014/main" id="{7E429EF4-7EED-B24D-BA1E-69976E7A266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600200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7" name="Text Box 14">
            <a:extLst>
              <a:ext uri="{FF2B5EF4-FFF2-40B4-BE49-F238E27FC236}">
                <a16:creationId xmlns:a16="http://schemas.microsoft.com/office/drawing/2014/main" id="{A4C20506-9AAD-214F-8089-3666F031A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2364" y="2813051"/>
            <a:ext cx="579437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z-test</a:t>
            </a:r>
          </a:p>
        </p:txBody>
      </p:sp>
      <p:sp>
        <p:nvSpPr>
          <p:cNvPr id="2058" name="Line 16">
            <a:extLst>
              <a:ext uri="{FF2B5EF4-FFF2-40B4-BE49-F238E27FC236}">
                <a16:creationId xmlns:a16="http://schemas.microsoft.com/office/drawing/2014/main" id="{6F2DBD52-2EAE-5B4A-9E6A-4052E9992F5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2438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9" name="Text Box 17">
            <a:extLst>
              <a:ext uri="{FF2B5EF4-FFF2-40B4-BE49-F238E27FC236}">
                <a16:creationId xmlns:a16="http://schemas.microsoft.com/office/drawing/2014/main" id="{3F22C50A-AED4-A548-8F1E-64986502A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4" y="2813051"/>
            <a:ext cx="54927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t-test</a:t>
            </a:r>
          </a:p>
        </p:txBody>
      </p:sp>
      <p:sp>
        <p:nvSpPr>
          <p:cNvPr id="2060" name="Line 18">
            <a:extLst>
              <a:ext uri="{FF2B5EF4-FFF2-40B4-BE49-F238E27FC236}">
                <a16:creationId xmlns:a16="http://schemas.microsoft.com/office/drawing/2014/main" id="{25178372-986A-4043-AAB3-DDCA2F9525D4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2438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1" name="Text Box 19">
            <a:extLst>
              <a:ext uri="{FF2B5EF4-FFF2-40B4-BE49-F238E27FC236}">
                <a16:creationId xmlns:a16="http://schemas.microsoft.com/office/drawing/2014/main" id="{1F299903-18D6-AD4E-9633-C098920E4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0588" y="2124075"/>
            <a:ext cx="1751012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 dirty="0"/>
              <a:t>Chi-Square Goodness</a:t>
            </a:r>
          </a:p>
          <a:p>
            <a:pPr algn="ctr" eaLnBrk="1" hangingPunct="1"/>
            <a:r>
              <a:rPr lang="en-US" altLang="en-US" sz="1400" dirty="0"/>
              <a:t>Of Fit Test</a:t>
            </a:r>
          </a:p>
        </p:txBody>
      </p:sp>
      <p:sp>
        <p:nvSpPr>
          <p:cNvPr id="2062" name="Line 20">
            <a:extLst>
              <a:ext uri="{FF2B5EF4-FFF2-40B4-BE49-F238E27FC236}">
                <a16:creationId xmlns:a16="http://schemas.microsoft.com/office/drawing/2014/main" id="{3F4F163C-1DCB-E041-92B1-592F3A1D9D59}"/>
              </a:ext>
            </a:extLst>
          </p:cNvPr>
          <p:cNvSpPr>
            <a:spLocks noChangeShapeType="1"/>
          </p:cNvSpPr>
          <p:nvPr/>
        </p:nvSpPr>
        <p:spPr bwMode="auto">
          <a:xfrm>
            <a:off x="8047038" y="174942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0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7" grpId="0" animBg="1"/>
      <p:bldP spid="2059" grpId="0" animBg="1"/>
      <p:bldP spid="20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>
            <a:extLst>
              <a:ext uri="{FF2B5EF4-FFF2-40B4-BE49-F238E27FC236}">
                <a16:creationId xmlns:a16="http://schemas.microsoft.com/office/drawing/2014/main" id="{410E35BA-EE1D-BD4D-8960-5A3360E43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8214" y="457200"/>
            <a:ext cx="2719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/>
              <a:t>Difference Between Two Samples</a:t>
            </a:r>
          </a:p>
        </p:txBody>
      </p:sp>
      <p:sp>
        <p:nvSpPr>
          <p:cNvPr id="3075" name="Text Box 5">
            <a:extLst>
              <a:ext uri="{FF2B5EF4-FFF2-40B4-BE49-F238E27FC236}">
                <a16:creationId xmlns:a16="http://schemas.microsoft.com/office/drawing/2014/main" id="{1D27E1CA-A141-DA4F-87D8-F49EAFC4F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3450" y="1066801"/>
            <a:ext cx="147955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dirty="0"/>
              <a:t>Between-Subjects</a:t>
            </a:r>
          </a:p>
        </p:txBody>
      </p:sp>
      <p:sp>
        <p:nvSpPr>
          <p:cNvPr id="3076" name="Text Box 6">
            <a:extLst>
              <a:ext uri="{FF2B5EF4-FFF2-40B4-BE49-F238E27FC236}">
                <a16:creationId xmlns:a16="http://schemas.microsoft.com/office/drawing/2014/main" id="{1A7140C1-9042-0D46-A002-962345CC4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976" y="1219201"/>
            <a:ext cx="13938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Within-Subjects </a:t>
            </a:r>
          </a:p>
        </p:txBody>
      </p:sp>
      <p:sp>
        <p:nvSpPr>
          <p:cNvPr id="3077" name="Text Box 17">
            <a:extLst>
              <a:ext uri="{FF2B5EF4-FFF2-40B4-BE49-F238E27FC236}">
                <a16:creationId xmlns:a16="http://schemas.microsoft.com/office/drawing/2014/main" id="{632EDF6C-F9A8-5644-A42B-D65673E78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057401"/>
            <a:ext cx="11811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Ratio/Interval</a:t>
            </a:r>
          </a:p>
        </p:txBody>
      </p:sp>
      <p:sp>
        <p:nvSpPr>
          <p:cNvPr id="3078" name="Text Box 18">
            <a:extLst>
              <a:ext uri="{FF2B5EF4-FFF2-40B4-BE49-F238E27FC236}">
                <a16:creationId xmlns:a16="http://schemas.microsoft.com/office/drawing/2014/main" id="{70617835-60AF-7B48-968E-6AE42677C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057401"/>
            <a:ext cx="7366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Ordinal</a:t>
            </a:r>
          </a:p>
        </p:txBody>
      </p:sp>
      <p:sp>
        <p:nvSpPr>
          <p:cNvPr id="3079" name="Text Box 19">
            <a:extLst>
              <a:ext uri="{FF2B5EF4-FFF2-40B4-BE49-F238E27FC236}">
                <a16:creationId xmlns:a16="http://schemas.microsoft.com/office/drawing/2014/main" id="{C4E01090-45A4-DC4E-A863-07E378CE5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1" y="2057401"/>
            <a:ext cx="81597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Nominal</a:t>
            </a:r>
          </a:p>
        </p:txBody>
      </p:sp>
      <p:sp>
        <p:nvSpPr>
          <p:cNvPr id="3080" name="Text Box 20">
            <a:extLst>
              <a:ext uri="{FF2B5EF4-FFF2-40B4-BE49-F238E27FC236}">
                <a16:creationId xmlns:a16="http://schemas.microsoft.com/office/drawing/2014/main" id="{5AD1FE54-EBF4-CE4E-BEA9-B5F1F67DB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2057401"/>
            <a:ext cx="11811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Ratio/Interval</a:t>
            </a:r>
          </a:p>
        </p:txBody>
      </p:sp>
      <p:sp>
        <p:nvSpPr>
          <p:cNvPr id="3081" name="Text Box 21">
            <a:extLst>
              <a:ext uri="{FF2B5EF4-FFF2-40B4-BE49-F238E27FC236}">
                <a16:creationId xmlns:a16="http://schemas.microsoft.com/office/drawing/2014/main" id="{7AE389BB-0CF6-4A49-99E5-E36E6A28F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2057401"/>
            <a:ext cx="7366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Ordinal</a:t>
            </a:r>
          </a:p>
        </p:txBody>
      </p:sp>
      <p:sp>
        <p:nvSpPr>
          <p:cNvPr id="3082" name="Text Box 22">
            <a:extLst>
              <a:ext uri="{FF2B5EF4-FFF2-40B4-BE49-F238E27FC236}">
                <a16:creationId xmlns:a16="http://schemas.microsoft.com/office/drawing/2014/main" id="{17859001-159D-1E4B-9015-1A6DFC669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1" y="2819400"/>
            <a:ext cx="1196975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 dirty="0"/>
              <a:t>Independent-</a:t>
            </a:r>
          </a:p>
          <a:p>
            <a:pPr algn="ctr" eaLnBrk="1" hangingPunct="1"/>
            <a:r>
              <a:rPr lang="en-US" altLang="en-US" sz="1400" dirty="0"/>
              <a:t>Samples t-test</a:t>
            </a:r>
          </a:p>
        </p:txBody>
      </p:sp>
      <p:sp>
        <p:nvSpPr>
          <p:cNvPr id="3083" name="Text Box 23">
            <a:extLst>
              <a:ext uri="{FF2B5EF4-FFF2-40B4-BE49-F238E27FC236}">
                <a16:creationId xmlns:a16="http://schemas.microsoft.com/office/drawing/2014/main" id="{FE5D3649-EE38-7C48-A5CD-C765AE43B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819400"/>
            <a:ext cx="1454150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Mann-Whitney</a:t>
            </a:r>
          </a:p>
          <a:p>
            <a:pPr algn="ctr" eaLnBrk="1" hangingPunct="1"/>
            <a:r>
              <a:rPr lang="en-US" altLang="en-US" sz="1400"/>
              <a:t>Test</a:t>
            </a:r>
          </a:p>
        </p:txBody>
      </p:sp>
      <p:sp>
        <p:nvSpPr>
          <p:cNvPr id="3084" name="Text Box 24">
            <a:extLst>
              <a:ext uri="{FF2B5EF4-FFF2-40B4-BE49-F238E27FC236}">
                <a16:creationId xmlns:a16="http://schemas.microsoft.com/office/drawing/2014/main" id="{763951BD-A0B3-A443-9E37-36E2C7D32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819400"/>
            <a:ext cx="1473200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r>
              <a:rPr lang="en-US" altLang="en-US" sz="1400"/>
              <a:t>Chi-Square Test</a:t>
            </a:r>
          </a:p>
          <a:p>
            <a:pPr algn="r" eaLnBrk="1" hangingPunct="1"/>
            <a:r>
              <a:rPr lang="en-US" altLang="en-US" sz="1400"/>
              <a:t>For Independence</a:t>
            </a:r>
          </a:p>
        </p:txBody>
      </p:sp>
      <p:sp>
        <p:nvSpPr>
          <p:cNvPr id="3085" name="Text Box 25">
            <a:extLst>
              <a:ext uri="{FF2B5EF4-FFF2-40B4-BE49-F238E27FC236}">
                <a16:creationId xmlns:a16="http://schemas.microsoft.com/office/drawing/2014/main" id="{79AD6637-49A9-F04E-BD53-073F00F86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1" y="2895600"/>
            <a:ext cx="1196975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Paired-</a:t>
            </a:r>
          </a:p>
          <a:p>
            <a:pPr algn="ctr" eaLnBrk="1" hangingPunct="1"/>
            <a:r>
              <a:rPr lang="en-US" altLang="en-US" sz="1400"/>
              <a:t>Samples t-test</a:t>
            </a:r>
          </a:p>
        </p:txBody>
      </p:sp>
      <p:sp>
        <p:nvSpPr>
          <p:cNvPr id="3086" name="Text Box 26">
            <a:extLst>
              <a:ext uri="{FF2B5EF4-FFF2-40B4-BE49-F238E27FC236}">
                <a16:creationId xmlns:a16="http://schemas.microsoft.com/office/drawing/2014/main" id="{D598BDC4-ED87-3845-8AB9-C79927C3D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8" y="2895600"/>
            <a:ext cx="895350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Wilcoxon</a:t>
            </a:r>
          </a:p>
          <a:p>
            <a:pPr algn="ctr" eaLnBrk="1" hangingPunct="1"/>
            <a:r>
              <a:rPr lang="en-US" altLang="en-US" sz="1400"/>
              <a:t> Test</a:t>
            </a:r>
          </a:p>
        </p:txBody>
      </p:sp>
      <p:sp>
        <p:nvSpPr>
          <p:cNvPr id="3087" name="Line 27">
            <a:extLst>
              <a:ext uri="{FF2B5EF4-FFF2-40B4-BE49-F238E27FC236}">
                <a16:creationId xmlns:a16="http://schemas.microsoft.com/office/drawing/2014/main" id="{4974D078-7DA7-6A47-B3C9-0A666C072AF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3200" y="15240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8" name="Line 28">
            <a:extLst>
              <a:ext uri="{FF2B5EF4-FFF2-40B4-BE49-F238E27FC236}">
                <a16:creationId xmlns:a16="http://schemas.microsoft.com/office/drawing/2014/main" id="{2C84CE16-C214-AC49-A25B-1726C366F56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524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9" name="Line 29">
            <a:extLst>
              <a:ext uri="{FF2B5EF4-FFF2-40B4-BE49-F238E27FC236}">
                <a16:creationId xmlns:a16="http://schemas.microsoft.com/office/drawing/2014/main" id="{51FB7CC7-4AA4-9749-BE88-76CE489A84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5240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0" name="Line 30">
            <a:extLst>
              <a:ext uri="{FF2B5EF4-FFF2-40B4-BE49-F238E27FC236}">
                <a16:creationId xmlns:a16="http://schemas.microsoft.com/office/drawing/2014/main" id="{86DDA0C5-4C4C-9C46-B84B-2D21E1F418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1" name="Line 31">
            <a:extLst>
              <a:ext uri="{FF2B5EF4-FFF2-40B4-BE49-F238E27FC236}">
                <a16:creationId xmlns:a16="http://schemas.microsoft.com/office/drawing/2014/main" id="{C0B943B9-1EE9-C640-BF6D-2D60AB6634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2" name="Line 32">
            <a:extLst>
              <a:ext uri="{FF2B5EF4-FFF2-40B4-BE49-F238E27FC236}">
                <a16:creationId xmlns:a16="http://schemas.microsoft.com/office/drawing/2014/main" id="{3C8B7BCC-F0E8-9449-92B3-F916322CAB8B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3" name="Line 33">
            <a:extLst>
              <a:ext uri="{FF2B5EF4-FFF2-40B4-BE49-F238E27FC236}">
                <a16:creationId xmlns:a16="http://schemas.microsoft.com/office/drawing/2014/main" id="{1DE2062D-9D3F-EB4A-B63B-516C7FD89A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48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4" name="Line 34">
            <a:extLst>
              <a:ext uri="{FF2B5EF4-FFF2-40B4-BE49-F238E27FC236}">
                <a16:creationId xmlns:a16="http://schemas.microsoft.com/office/drawing/2014/main" id="{F87013B1-3543-F34A-A0C5-CB7556D2662D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50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5" name="Line 35">
            <a:extLst>
              <a:ext uri="{FF2B5EF4-FFF2-40B4-BE49-F238E27FC236}">
                <a16:creationId xmlns:a16="http://schemas.microsoft.com/office/drawing/2014/main" id="{FF80D582-D5E7-8542-8496-C959546AF7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01000" y="16002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6" name="Line 36">
            <a:extLst>
              <a:ext uri="{FF2B5EF4-FFF2-40B4-BE49-F238E27FC236}">
                <a16:creationId xmlns:a16="http://schemas.microsoft.com/office/drawing/2014/main" id="{0011832D-8BE3-D245-8FEB-0CBFEACEA0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915400" y="16002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74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/>
      <p:bldP spid="3078" grpId="0" animBg="1"/>
      <p:bldP spid="3079" grpId="0" animBg="1"/>
      <p:bldP spid="3080" grpId="0" animBg="1"/>
      <p:bldP spid="3081" grpId="0" animBg="1"/>
      <p:bldP spid="3082" grpId="0" animBg="1"/>
      <p:bldP spid="3083" grpId="0" animBg="1"/>
      <p:bldP spid="3084" grpId="0" animBg="1"/>
      <p:bldP spid="3085" grpId="0" animBg="1"/>
      <p:bldP spid="308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8A544169-CDCD-B143-9EAB-0F788E2CF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1" y="457200"/>
            <a:ext cx="36290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/>
              <a:t>Difference Between More Than Two Samples</a:t>
            </a:r>
          </a:p>
        </p:txBody>
      </p:sp>
      <p:sp>
        <p:nvSpPr>
          <p:cNvPr id="4099" name="Text Box 5">
            <a:extLst>
              <a:ext uri="{FF2B5EF4-FFF2-40B4-BE49-F238E27FC236}">
                <a16:creationId xmlns:a16="http://schemas.microsoft.com/office/drawing/2014/main" id="{2F6526F8-5C41-BF49-B78B-367919DD9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600" y="1209676"/>
            <a:ext cx="2071688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One Independent Variable</a:t>
            </a:r>
          </a:p>
        </p:txBody>
      </p:sp>
      <p:sp>
        <p:nvSpPr>
          <p:cNvPr id="4100" name="Text Box 27">
            <a:extLst>
              <a:ext uri="{FF2B5EF4-FFF2-40B4-BE49-F238E27FC236}">
                <a16:creationId xmlns:a16="http://schemas.microsoft.com/office/drawing/2014/main" id="{A3E6DA64-9268-6342-B78D-6ABEDAE58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2026" y="2298701"/>
            <a:ext cx="145097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dirty="0"/>
              <a:t>Between-subjects</a:t>
            </a:r>
          </a:p>
        </p:txBody>
      </p:sp>
      <p:sp>
        <p:nvSpPr>
          <p:cNvPr id="4101" name="Text Box 28">
            <a:extLst>
              <a:ext uri="{FF2B5EF4-FFF2-40B4-BE49-F238E27FC236}">
                <a16:creationId xmlns:a16="http://schemas.microsoft.com/office/drawing/2014/main" id="{F37CA250-076E-0E4C-8025-D667ED385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5213" y="2308226"/>
            <a:ext cx="13208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Within-subjects</a:t>
            </a:r>
          </a:p>
        </p:txBody>
      </p:sp>
      <p:sp>
        <p:nvSpPr>
          <p:cNvPr id="4102" name="Text Box 30">
            <a:extLst>
              <a:ext uri="{FF2B5EF4-FFF2-40B4-BE49-F238E27FC236}">
                <a16:creationId xmlns:a16="http://schemas.microsoft.com/office/drawing/2014/main" id="{73252249-232F-5848-BB65-0690C8AAA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9463" y="3419476"/>
            <a:ext cx="11811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Ratio/Interval</a:t>
            </a:r>
          </a:p>
        </p:txBody>
      </p:sp>
      <p:sp>
        <p:nvSpPr>
          <p:cNvPr id="4103" name="Text Box 32">
            <a:extLst>
              <a:ext uri="{FF2B5EF4-FFF2-40B4-BE49-F238E27FC236}">
                <a16:creationId xmlns:a16="http://schemas.microsoft.com/office/drawing/2014/main" id="{A5038DE0-1FBD-1D42-AB3C-2A7AA52FA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8601" y="3413126"/>
            <a:ext cx="81597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Nominal</a:t>
            </a:r>
          </a:p>
        </p:txBody>
      </p:sp>
      <p:sp>
        <p:nvSpPr>
          <p:cNvPr id="4104" name="Text Box 33">
            <a:extLst>
              <a:ext uri="{FF2B5EF4-FFF2-40B4-BE49-F238E27FC236}">
                <a16:creationId xmlns:a16="http://schemas.microsoft.com/office/drawing/2014/main" id="{D3DD4F9E-652D-7D4A-B853-8E741D1D1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175126"/>
            <a:ext cx="1720850" cy="739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One Factor </a:t>
            </a:r>
          </a:p>
          <a:p>
            <a:pPr algn="ctr" eaLnBrk="1" hangingPunct="1"/>
            <a:r>
              <a:rPr lang="en-US" altLang="en-US" sz="1400"/>
              <a:t>Independent Samples</a:t>
            </a:r>
          </a:p>
          <a:p>
            <a:pPr algn="ctr" eaLnBrk="1" hangingPunct="1"/>
            <a:r>
              <a:rPr lang="en-US" altLang="en-US" sz="1400"/>
              <a:t>ANOVA</a:t>
            </a:r>
          </a:p>
        </p:txBody>
      </p:sp>
      <p:sp>
        <p:nvSpPr>
          <p:cNvPr id="4105" name="Text Box 35">
            <a:extLst>
              <a:ext uri="{FF2B5EF4-FFF2-40B4-BE49-F238E27FC236}">
                <a16:creationId xmlns:a16="http://schemas.microsoft.com/office/drawing/2014/main" id="{F7DFDBA7-151A-904A-92EC-A4C00A53B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0" y="4175125"/>
            <a:ext cx="1473200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r>
              <a:rPr lang="en-US" altLang="en-US" sz="1400"/>
              <a:t>Chi-Square Test</a:t>
            </a:r>
          </a:p>
          <a:p>
            <a:pPr algn="r" eaLnBrk="1" hangingPunct="1"/>
            <a:r>
              <a:rPr lang="en-US" altLang="en-US" sz="1400"/>
              <a:t>For Independence</a:t>
            </a:r>
          </a:p>
        </p:txBody>
      </p:sp>
      <p:sp>
        <p:nvSpPr>
          <p:cNvPr id="4106" name="Line 36">
            <a:extLst>
              <a:ext uri="{FF2B5EF4-FFF2-40B4-BE49-F238E27FC236}">
                <a16:creationId xmlns:a16="http://schemas.microsoft.com/office/drawing/2014/main" id="{04D14293-9243-194F-AE09-652F7F9DFC79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0963" y="37941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7" name="Line 38">
            <a:extLst>
              <a:ext uri="{FF2B5EF4-FFF2-40B4-BE49-F238E27FC236}">
                <a16:creationId xmlns:a16="http://schemas.microsoft.com/office/drawing/2014/main" id="{69D289ED-6CC6-6C40-B7BB-FB7395A5186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89600" y="37941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8" name="Text Box 39">
            <a:extLst>
              <a:ext uri="{FF2B5EF4-FFF2-40B4-BE49-F238E27FC236}">
                <a16:creationId xmlns:a16="http://schemas.microsoft.com/office/drawing/2014/main" id="{3FC0F491-093E-EE47-91FA-1B71774F4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1375" y="3352801"/>
            <a:ext cx="11811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Ratio/Interval</a:t>
            </a:r>
          </a:p>
        </p:txBody>
      </p:sp>
      <p:sp>
        <p:nvSpPr>
          <p:cNvPr id="4109" name="Text Box 40">
            <a:extLst>
              <a:ext uri="{FF2B5EF4-FFF2-40B4-BE49-F238E27FC236}">
                <a16:creationId xmlns:a16="http://schemas.microsoft.com/office/drawing/2014/main" id="{B08C2171-D6C6-864B-8FF6-67BD9A565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4213226"/>
            <a:ext cx="1704975" cy="739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One Factor </a:t>
            </a:r>
          </a:p>
          <a:p>
            <a:pPr algn="ctr" eaLnBrk="1" hangingPunct="1"/>
            <a:r>
              <a:rPr lang="en-US" altLang="en-US" sz="1400"/>
              <a:t>Repeated Measures</a:t>
            </a:r>
          </a:p>
          <a:p>
            <a:pPr algn="ctr" eaLnBrk="1" hangingPunct="1"/>
            <a:r>
              <a:rPr lang="en-US" altLang="en-US" sz="1400"/>
              <a:t>ANOVA</a:t>
            </a:r>
          </a:p>
        </p:txBody>
      </p:sp>
      <p:sp>
        <p:nvSpPr>
          <p:cNvPr id="4110" name="Line 41">
            <a:extLst>
              <a:ext uri="{FF2B5EF4-FFF2-40B4-BE49-F238E27FC236}">
                <a16:creationId xmlns:a16="http://schemas.microsoft.com/office/drawing/2014/main" id="{E8ED81DB-7A42-524F-8586-D8E45D6581E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35888" y="38322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1" name="Line 42">
            <a:extLst>
              <a:ext uri="{FF2B5EF4-FFF2-40B4-BE49-F238E27FC236}">
                <a16:creationId xmlns:a16="http://schemas.microsoft.com/office/drawing/2014/main" id="{3FD1420E-F1DA-FC4D-B526-27FD2442D6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1752600"/>
            <a:ext cx="1219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2" name="Line 43">
            <a:extLst>
              <a:ext uri="{FF2B5EF4-FFF2-40B4-BE49-F238E27FC236}">
                <a16:creationId xmlns:a16="http://schemas.microsoft.com/office/drawing/2014/main" id="{D06F88E2-CDE9-904E-B950-7DCE0FC0AA7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1676400"/>
            <a:ext cx="1600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3" name="Line 44">
            <a:extLst>
              <a:ext uri="{FF2B5EF4-FFF2-40B4-BE49-F238E27FC236}">
                <a16:creationId xmlns:a16="http://schemas.microsoft.com/office/drawing/2014/main" id="{B835ADAF-7B23-AC4F-ABA3-A9AFFD7CD0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2743200"/>
            <a:ext cx="990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4" name="Line 45">
            <a:extLst>
              <a:ext uri="{FF2B5EF4-FFF2-40B4-BE49-F238E27FC236}">
                <a16:creationId xmlns:a16="http://schemas.microsoft.com/office/drawing/2014/main" id="{A1186DCB-FB90-BB4F-BBB8-0C908A8195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28194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5" name="Line 46">
            <a:extLst>
              <a:ext uri="{FF2B5EF4-FFF2-40B4-BE49-F238E27FC236}">
                <a16:creationId xmlns:a16="http://schemas.microsoft.com/office/drawing/2014/main" id="{C1706D82-D953-D54A-9CED-9C188F5A93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72400" y="28194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6" name="Text Box 47">
            <a:extLst>
              <a:ext uri="{FF2B5EF4-FFF2-40B4-BE49-F238E27FC236}">
                <a16:creationId xmlns:a16="http://schemas.microsoft.com/office/drawing/2014/main" id="{CD233603-3FFE-2444-A089-9796F3183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476" y="5416551"/>
            <a:ext cx="1514475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Post-hoc Tests</a:t>
            </a:r>
          </a:p>
          <a:p>
            <a:pPr algn="ctr" eaLnBrk="1" hangingPunct="1"/>
            <a:r>
              <a:rPr lang="en-US" altLang="en-US" sz="1400"/>
              <a:t>Sidak; Tukey; Etc.</a:t>
            </a:r>
          </a:p>
        </p:txBody>
      </p:sp>
      <p:sp>
        <p:nvSpPr>
          <p:cNvPr id="4117" name="Line 48">
            <a:extLst>
              <a:ext uri="{FF2B5EF4-FFF2-40B4-BE49-F238E27FC236}">
                <a16:creationId xmlns:a16="http://schemas.microsoft.com/office/drawing/2014/main" id="{067AAA0B-C69D-214B-9785-967C1BFA710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81275" y="5035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8" name="Text Box 49">
            <a:extLst>
              <a:ext uri="{FF2B5EF4-FFF2-40B4-BE49-F238E27FC236}">
                <a16:creationId xmlns:a16="http://schemas.microsoft.com/office/drawing/2014/main" id="{F6A0D0A0-FCAC-FA43-A7C1-26E94E1DC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0089" y="5486401"/>
            <a:ext cx="1514475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Post-hoc Tests</a:t>
            </a:r>
          </a:p>
          <a:p>
            <a:pPr algn="ctr" eaLnBrk="1" hangingPunct="1"/>
            <a:r>
              <a:rPr lang="en-US" altLang="en-US" sz="1400"/>
              <a:t>Sidak; Tukey; Etc.</a:t>
            </a:r>
          </a:p>
        </p:txBody>
      </p:sp>
      <p:sp>
        <p:nvSpPr>
          <p:cNvPr id="4119" name="Line 50">
            <a:extLst>
              <a:ext uri="{FF2B5EF4-FFF2-40B4-BE49-F238E27FC236}">
                <a16:creationId xmlns:a16="http://schemas.microsoft.com/office/drawing/2014/main" id="{5DF6F8F3-E333-F14C-912F-AA67A39452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735888" y="5105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0" name="Text Box 18">
            <a:extLst>
              <a:ext uri="{FF2B5EF4-FFF2-40B4-BE49-F238E27FC236}">
                <a16:creationId xmlns:a16="http://schemas.microsoft.com/office/drawing/2014/main" id="{7465EDCE-8B0C-004C-822E-E18D51615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429001"/>
            <a:ext cx="7366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Ordinal</a:t>
            </a:r>
          </a:p>
        </p:txBody>
      </p:sp>
      <p:sp>
        <p:nvSpPr>
          <p:cNvPr id="4121" name="Text Box 23">
            <a:extLst>
              <a:ext uri="{FF2B5EF4-FFF2-40B4-BE49-F238E27FC236}">
                <a16:creationId xmlns:a16="http://schemas.microsoft.com/office/drawing/2014/main" id="{553FFA8A-9869-B142-9C5A-7BC1B4B70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191001"/>
            <a:ext cx="13017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Kruskal-Wallis</a:t>
            </a:r>
          </a:p>
          <a:p>
            <a:pPr algn="ctr" eaLnBrk="1" hangingPunct="1"/>
            <a:r>
              <a:rPr lang="en-US" altLang="en-US" sz="1400"/>
              <a:t>Test</a:t>
            </a:r>
          </a:p>
        </p:txBody>
      </p:sp>
      <p:sp>
        <p:nvSpPr>
          <p:cNvPr id="4122" name="Line 28">
            <a:extLst>
              <a:ext uri="{FF2B5EF4-FFF2-40B4-BE49-F238E27FC236}">
                <a16:creationId xmlns:a16="http://schemas.microsoft.com/office/drawing/2014/main" id="{1D880D29-2C0F-C144-A5BD-252F1DBA53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95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3" name="Line 31">
            <a:extLst>
              <a:ext uri="{FF2B5EF4-FFF2-40B4-BE49-F238E27FC236}">
                <a16:creationId xmlns:a16="http://schemas.microsoft.com/office/drawing/2014/main" id="{CF3D0F96-EAD2-144D-88BD-A28A2A7C219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810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4" name="Line 45">
            <a:extLst>
              <a:ext uri="{FF2B5EF4-FFF2-40B4-BE49-F238E27FC236}">
                <a16:creationId xmlns:a16="http://schemas.microsoft.com/office/drawing/2014/main" id="{F1D8BE30-7A11-EF4F-B64C-89A6F6905859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27432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5" name="Text Box 18">
            <a:extLst>
              <a:ext uri="{FF2B5EF4-FFF2-40B4-BE49-F238E27FC236}">
                <a16:creationId xmlns:a16="http://schemas.microsoft.com/office/drawing/2014/main" id="{968A1E8F-3A74-1A45-A4A1-3F7D3029A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3850" y="3419476"/>
            <a:ext cx="7366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Ordinal</a:t>
            </a:r>
          </a:p>
        </p:txBody>
      </p:sp>
      <p:sp>
        <p:nvSpPr>
          <p:cNvPr id="4126" name="Text Box 23">
            <a:extLst>
              <a:ext uri="{FF2B5EF4-FFF2-40B4-BE49-F238E27FC236}">
                <a16:creationId xmlns:a16="http://schemas.microsoft.com/office/drawing/2014/main" id="{1346046A-BD79-784F-837A-63487E00F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0" y="4191001"/>
            <a:ext cx="130175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Friedman</a:t>
            </a:r>
          </a:p>
          <a:p>
            <a:pPr algn="ctr" eaLnBrk="1" hangingPunct="1"/>
            <a:r>
              <a:rPr lang="en-US" altLang="en-US" sz="1400"/>
              <a:t>Test</a:t>
            </a:r>
          </a:p>
        </p:txBody>
      </p:sp>
      <p:sp>
        <p:nvSpPr>
          <p:cNvPr id="4127" name="Line 31">
            <a:extLst>
              <a:ext uri="{FF2B5EF4-FFF2-40B4-BE49-F238E27FC236}">
                <a16:creationId xmlns:a16="http://schemas.microsoft.com/office/drawing/2014/main" id="{1B4FF918-2557-0F47-A9F6-1E67BE1174F5}"/>
              </a:ext>
            </a:extLst>
          </p:cNvPr>
          <p:cNvSpPr>
            <a:spLocks noChangeShapeType="1"/>
          </p:cNvSpPr>
          <p:nvPr/>
        </p:nvSpPr>
        <p:spPr bwMode="auto">
          <a:xfrm>
            <a:off x="9594850" y="3810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4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animBg="1"/>
      <p:bldP spid="4102" grpId="0" animBg="1"/>
      <p:bldP spid="4103" grpId="0" animBg="1"/>
      <p:bldP spid="4104" grpId="0" animBg="1"/>
      <p:bldP spid="4105" grpId="0" animBg="1"/>
      <p:bldP spid="4108" grpId="0" animBg="1"/>
      <p:bldP spid="4109" grpId="0" animBg="1"/>
      <p:bldP spid="4116" grpId="0" animBg="1"/>
      <p:bldP spid="4118" grpId="0" animBg="1"/>
      <p:bldP spid="4120" grpId="0" animBg="1"/>
      <p:bldP spid="4121" grpId="0" animBg="1"/>
      <p:bldP spid="4125" grpId="0" animBg="1"/>
      <p:bldP spid="41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>
            <a:extLst>
              <a:ext uri="{FF2B5EF4-FFF2-40B4-BE49-F238E27FC236}">
                <a16:creationId xmlns:a16="http://schemas.microsoft.com/office/drawing/2014/main" id="{8260CE2D-B490-564A-B5AC-C542D61E0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1" y="457200"/>
            <a:ext cx="36290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/>
              <a:t>Difference Between More Than Two Samples</a:t>
            </a:r>
          </a:p>
        </p:txBody>
      </p:sp>
      <p:sp>
        <p:nvSpPr>
          <p:cNvPr id="5123" name="Text Box 5">
            <a:extLst>
              <a:ext uri="{FF2B5EF4-FFF2-40B4-BE49-F238E27FC236}">
                <a16:creationId xmlns:a16="http://schemas.microsoft.com/office/drawing/2014/main" id="{A30277AE-BF02-CF4E-8214-2AFF3CB26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988" y="1209676"/>
            <a:ext cx="2792412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Two or More Independent Variables</a:t>
            </a:r>
          </a:p>
        </p:txBody>
      </p:sp>
      <p:sp>
        <p:nvSpPr>
          <p:cNvPr id="5124" name="Text Box 6">
            <a:extLst>
              <a:ext uri="{FF2B5EF4-FFF2-40B4-BE49-F238E27FC236}">
                <a16:creationId xmlns:a16="http://schemas.microsoft.com/office/drawing/2014/main" id="{245F5118-29F0-1D4D-B709-6E049167D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2505076"/>
            <a:ext cx="2024063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All IVs Between-subjects</a:t>
            </a:r>
          </a:p>
        </p:txBody>
      </p:sp>
      <p:sp>
        <p:nvSpPr>
          <p:cNvPr id="5125" name="Text Box 8">
            <a:extLst>
              <a:ext uri="{FF2B5EF4-FFF2-40B4-BE49-F238E27FC236}">
                <a16:creationId xmlns:a16="http://schemas.microsoft.com/office/drawing/2014/main" id="{38609048-CCAF-2D40-9CE1-3C0F1C5A1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429001"/>
            <a:ext cx="11811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dirty="0"/>
              <a:t>Ratio/Interval</a:t>
            </a:r>
          </a:p>
        </p:txBody>
      </p:sp>
      <p:sp>
        <p:nvSpPr>
          <p:cNvPr id="5126" name="Text Box 10">
            <a:extLst>
              <a:ext uri="{FF2B5EF4-FFF2-40B4-BE49-F238E27FC236}">
                <a16:creationId xmlns:a16="http://schemas.microsoft.com/office/drawing/2014/main" id="{8C41B8DD-5989-CC46-B813-0960FE6AD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75" y="4175126"/>
            <a:ext cx="1735138" cy="739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 dirty="0"/>
              <a:t>Multifactor </a:t>
            </a:r>
          </a:p>
          <a:p>
            <a:pPr algn="ctr" eaLnBrk="1" hangingPunct="1"/>
            <a:r>
              <a:rPr lang="en-US" altLang="en-US" sz="1400" dirty="0"/>
              <a:t>Independent-Samples</a:t>
            </a:r>
          </a:p>
          <a:p>
            <a:pPr algn="ctr" eaLnBrk="1" hangingPunct="1"/>
            <a:r>
              <a:rPr lang="en-US" altLang="en-US" sz="1400" dirty="0"/>
              <a:t>ANOVA</a:t>
            </a:r>
          </a:p>
        </p:txBody>
      </p:sp>
      <p:sp>
        <p:nvSpPr>
          <p:cNvPr id="5127" name="Line 12">
            <a:extLst>
              <a:ext uri="{FF2B5EF4-FFF2-40B4-BE49-F238E27FC236}">
                <a16:creationId xmlns:a16="http://schemas.microsoft.com/office/drawing/2014/main" id="{3A493294-9E37-5C41-B784-262C02C566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9900" y="37941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Line 22">
            <a:extLst>
              <a:ext uri="{FF2B5EF4-FFF2-40B4-BE49-F238E27FC236}">
                <a16:creationId xmlns:a16="http://schemas.microsoft.com/office/drawing/2014/main" id="{461C14DB-5D6F-E24B-9AF4-4E9DBE0A3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9" name="Text Box 23">
            <a:extLst>
              <a:ext uri="{FF2B5EF4-FFF2-40B4-BE49-F238E27FC236}">
                <a16:creationId xmlns:a16="http://schemas.microsoft.com/office/drawing/2014/main" id="{1BD526DE-2CF3-444D-B91A-1E43C4BC7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8414" y="2514601"/>
            <a:ext cx="1938337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All IVs Within-subjects </a:t>
            </a:r>
          </a:p>
        </p:txBody>
      </p:sp>
      <p:sp>
        <p:nvSpPr>
          <p:cNvPr id="5130" name="Text Box 24">
            <a:extLst>
              <a:ext uri="{FF2B5EF4-FFF2-40B4-BE49-F238E27FC236}">
                <a16:creationId xmlns:a16="http://schemas.microsoft.com/office/drawing/2014/main" id="{B37224EC-72F7-5742-8466-32B6E0986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429001"/>
            <a:ext cx="11811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Ratio/Interval</a:t>
            </a:r>
          </a:p>
        </p:txBody>
      </p:sp>
      <p:sp>
        <p:nvSpPr>
          <p:cNvPr id="5131" name="Text Box 25">
            <a:extLst>
              <a:ext uri="{FF2B5EF4-FFF2-40B4-BE49-F238E27FC236}">
                <a16:creationId xmlns:a16="http://schemas.microsoft.com/office/drawing/2014/main" id="{E015A569-2B1D-B041-9C11-A17EDBFBC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8588" y="4184651"/>
            <a:ext cx="1630362" cy="739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 dirty="0"/>
              <a:t>Multifactor </a:t>
            </a:r>
          </a:p>
          <a:p>
            <a:pPr algn="ctr" eaLnBrk="1" hangingPunct="1"/>
            <a:r>
              <a:rPr lang="en-US" altLang="en-US" sz="1400" dirty="0"/>
              <a:t>Repeated Measures </a:t>
            </a:r>
          </a:p>
          <a:p>
            <a:pPr algn="ctr" eaLnBrk="1" hangingPunct="1"/>
            <a:r>
              <a:rPr lang="en-US" altLang="en-US" sz="1400" dirty="0"/>
              <a:t>ANOVA</a:t>
            </a:r>
          </a:p>
        </p:txBody>
      </p:sp>
      <p:sp>
        <p:nvSpPr>
          <p:cNvPr id="5132" name="Line 26">
            <a:extLst>
              <a:ext uri="{FF2B5EF4-FFF2-40B4-BE49-F238E27FC236}">
                <a16:creationId xmlns:a16="http://schemas.microsoft.com/office/drawing/2014/main" id="{16ABE5CC-802C-A345-842E-314901E9F4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4713" y="38036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3" name="Line 27">
            <a:extLst>
              <a:ext uri="{FF2B5EF4-FFF2-40B4-BE49-F238E27FC236}">
                <a16:creationId xmlns:a16="http://schemas.microsoft.com/office/drawing/2014/main" id="{92BC5A22-1517-B644-9871-C636422A2F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992813" y="29813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4" name="Text Box 28">
            <a:extLst>
              <a:ext uri="{FF2B5EF4-FFF2-40B4-BE49-F238E27FC236}">
                <a16:creationId xmlns:a16="http://schemas.microsoft.com/office/drawing/2014/main" id="{2652D98E-AD94-7E42-B392-14B0EF635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7663" y="2514601"/>
            <a:ext cx="211455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dirty="0"/>
              <a:t>Some B/S; Some W/S IVs </a:t>
            </a:r>
          </a:p>
        </p:txBody>
      </p:sp>
      <p:sp>
        <p:nvSpPr>
          <p:cNvPr id="5135" name="Text Box 29">
            <a:extLst>
              <a:ext uri="{FF2B5EF4-FFF2-40B4-BE49-F238E27FC236}">
                <a16:creationId xmlns:a16="http://schemas.microsoft.com/office/drawing/2014/main" id="{88DDAB8C-184E-7F46-A280-7A7A9807F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429001"/>
            <a:ext cx="11811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Ratio/Interval</a:t>
            </a:r>
          </a:p>
        </p:txBody>
      </p:sp>
      <p:sp>
        <p:nvSpPr>
          <p:cNvPr id="5136" name="Text Box 30">
            <a:extLst>
              <a:ext uri="{FF2B5EF4-FFF2-40B4-BE49-F238E27FC236}">
                <a16:creationId xmlns:a16="http://schemas.microsoft.com/office/drawing/2014/main" id="{C1670C04-A93C-6D4E-B77F-A694FAE05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2150" y="4184650"/>
            <a:ext cx="1201738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 dirty="0"/>
              <a:t>Mixed Factor </a:t>
            </a:r>
          </a:p>
          <a:p>
            <a:pPr algn="ctr" eaLnBrk="1" hangingPunct="1"/>
            <a:r>
              <a:rPr lang="en-US" altLang="en-US" sz="1400" dirty="0"/>
              <a:t>ANOVA</a:t>
            </a:r>
          </a:p>
        </p:txBody>
      </p:sp>
      <p:sp>
        <p:nvSpPr>
          <p:cNvPr id="5137" name="Line 31">
            <a:extLst>
              <a:ext uri="{FF2B5EF4-FFF2-40B4-BE49-F238E27FC236}">
                <a16:creationId xmlns:a16="http://schemas.microsoft.com/office/drawing/2014/main" id="{96023CEE-36AB-5445-B04A-A7EECC8969D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43963" y="38036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8" name="Line 32">
            <a:extLst>
              <a:ext uri="{FF2B5EF4-FFF2-40B4-BE49-F238E27FC236}">
                <a16:creationId xmlns:a16="http://schemas.microsoft.com/office/drawing/2014/main" id="{DB102875-E0D4-9749-B6A1-EF6F17C1A47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82063" y="29813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9" name="Line 33">
            <a:extLst>
              <a:ext uri="{FF2B5EF4-FFF2-40B4-BE49-F238E27FC236}">
                <a16:creationId xmlns:a16="http://schemas.microsoft.com/office/drawing/2014/main" id="{D8D50922-B2C3-FE46-81E1-F24E4636C0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1676400"/>
            <a:ext cx="2133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0" name="Line 34">
            <a:extLst>
              <a:ext uri="{FF2B5EF4-FFF2-40B4-BE49-F238E27FC236}">
                <a16:creationId xmlns:a16="http://schemas.microsoft.com/office/drawing/2014/main" id="{4499E7D1-41FD-6942-A10A-9928FBDE891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1752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1" name="Line 35">
            <a:extLst>
              <a:ext uri="{FF2B5EF4-FFF2-40B4-BE49-F238E27FC236}">
                <a16:creationId xmlns:a16="http://schemas.microsoft.com/office/drawing/2014/main" id="{C91D505E-7BF0-5C41-9D97-80C798BB87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1676400"/>
            <a:ext cx="2057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2" name="Text Box 36">
            <a:extLst>
              <a:ext uri="{FF2B5EF4-FFF2-40B4-BE49-F238E27FC236}">
                <a16:creationId xmlns:a16="http://schemas.microsoft.com/office/drawing/2014/main" id="{8325821A-DA0E-624D-A593-0BF339EE7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4739" y="5432426"/>
            <a:ext cx="1514475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Post-hoc Tests</a:t>
            </a:r>
          </a:p>
          <a:p>
            <a:pPr algn="ctr" eaLnBrk="1" hangingPunct="1"/>
            <a:r>
              <a:rPr lang="en-US" altLang="en-US" sz="1400"/>
              <a:t>Sidak; Tukey; Etc.</a:t>
            </a:r>
          </a:p>
        </p:txBody>
      </p:sp>
      <p:sp>
        <p:nvSpPr>
          <p:cNvPr id="5143" name="Line 37">
            <a:extLst>
              <a:ext uri="{FF2B5EF4-FFF2-40B4-BE49-F238E27FC236}">
                <a16:creationId xmlns:a16="http://schemas.microsoft.com/office/drawing/2014/main" id="{A6C75659-8B89-5040-A842-1B9B2004E6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0538" y="50514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4" name="Text Box 39">
            <a:extLst>
              <a:ext uri="{FF2B5EF4-FFF2-40B4-BE49-F238E27FC236}">
                <a16:creationId xmlns:a16="http://schemas.microsoft.com/office/drawing/2014/main" id="{715E275D-C9F8-A841-930F-4196378C4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6214" y="5416551"/>
            <a:ext cx="1514475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Post-hoc Tests</a:t>
            </a:r>
          </a:p>
          <a:p>
            <a:pPr algn="ctr" eaLnBrk="1" hangingPunct="1"/>
            <a:r>
              <a:rPr lang="en-US" altLang="en-US" sz="1400"/>
              <a:t>Sidak; Tukey; Etc.</a:t>
            </a:r>
          </a:p>
        </p:txBody>
      </p:sp>
      <p:sp>
        <p:nvSpPr>
          <p:cNvPr id="5145" name="Line 40">
            <a:extLst>
              <a:ext uri="{FF2B5EF4-FFF2-40B4-BE49-F238E27FC236}">
                <a16:creationId xmlns:a16="http://schemas.microsoft.com/office/drawing/2014/main" id="{8EE14E04-0CE0-CC4F-B2F6-9E4AE67B12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2013" y="5035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6" name="Text Box 41">
            <a:extLst>
              <a:ext uri="{FF2B5EF4-FFF2-40B4-BE49-F238E27FC236}">
                <a16:creationId xmlns:a16="http://schemas.microsoft.com/office/drawing/2014/main" id="{582178BD-928C-3445-A974-2BD1731A6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8014" y="5416551"/>
            <a:ext cx="1514475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Post-hoc Tests</a:t>
            </a:r>
          </a:p>
          <a:p>
            <a:pPr algn="ctr" eaLnBrk="1" hangingPunct="1"/>
            <a:r>
              <a:rPr lang="en-US" altLang="en-US" sz="1400"/>
              <a:t>Sidak; Tukey; Etc.</a:t>
            </a:r>
          </a:p>
        </p:txBody>
      </p:sp>
      <p:sp>
        <p:nvSpPr>
          <p:cNvPr id="5147" name="Line 42">
            <a:extLst>
              <a:ext uri="{FF2B5EF4-FFF2-40B4-BE49-F238E27FC236}">
                <a16:creationId xmlns:a16="http://schemas.microsoft.com/office/drawing/2014/main" id="{A000122C-CC1C-2B48-93FF-1BE43A2AB2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913813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8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5125" grpId="0" animBg="1"/>
      <p:bldP spid="5126" grpId="0" animBg="1"/>
      <p:bldP spid="5129" grpId="0" animBg="1"/>
      <p:bldP spid="5130" grpId="0" animBg="1"/>
      <p:bldP spid="5131" grpId="0" animBg="1"/>
      <p:bldP spid="5134" grpId="0" animBg="1"/>
      <p:bldP spid="5135" grpId="0" animBg="1"/>
      <p:bldP spid="5136" grpId="0" animBg="1"/>
      <p:bldP spid="5142" grpId="0" animBg="1"/>
      <p:bldP spid="5144" grpId="0" animBg="1"/>
      <p:bldP spid="51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028">
            <a:extLst>
              <a:ext uri="{FF2B5EF4-FFF2-40B4-BE49-F238E27FC236}">
                <a16:creationId xmlns:a16="http://schemas.microsoft.com/office/drawing/2014/main" id="{B0F95008-BEFF-5047-9277-1714A8276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1" y="457200"/>
            <a:ext cx="4016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/>
              <a:t>Relationship (Correlation) between Two Variables</a:t>
            </a:r>
          </a:p>
        </p:txBody>
      </p:sp>
      <p:sp>
        <p:nvSpPr>
          <p:cNvPr id="6147" name="Text Box 1029">
            <a:extLst>
              <a:ext uri="{FF2B5EF4-FFF2-40B4-BE49-F238E27FC236}">
                <a16:creationId xmlns:a16="http://schemas.microsoft.com/office/drawing/2014/main" id="{D4660E1E-D28D-A24D-B89A-B14CA2F0F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1181101"/>
            <a:ext cx="10033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Correlation</a:t>
            </a:r>
          </a:p>
        </p:txBody>
      </p:sp>
      <p:sp>
        <p:nvSpPr>
          <p:cNvPr id="6148" name="Text Box 1030">
            <a:extLst>
              <a:ext uri="{FF2B5EF4-FFF2-40B4-BE49-F238E27FC236}">
                <a16:creationId xmlns:a16="http://schemas.microsoft.com/office/drawing/2014/main" id="{C1CA1B0D-CBAC-A64E-A774-FD693403C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171701"/>
            <a:ext cx="11811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Ratio/Interval</a:t>
            </a:r>
          </a:p>
        </p:txBody>
      </p:sp>
      <p:sp>
        <p:nvSpPr>
          <p:cNvPr id="6149" name="Text Box 1031">
            <a:extLst>
              <a:ext uri="{FF2B5EF4-FFF2-40B4-BE49-F238E27FC236}">
                <a16:creationId xmlns:a16="http://schemas.microsoft.com/office/drawing/2014/main" id="{8CAED701-D0F2-9E4B-B8D6-F74252D18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171701"/>
            <a:ext cx="7366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Ordinal</a:t>
            </a:r>
          </a:p>
        </p:txBody>
      </p:sp>
      <p:sp>
        <p:nvSpPr>
          <p:cNvPr id="6150" name="Text Box 1032">
            <a:extLst>
              <a:ext uri="{FF2B5EF4-FFF2-40B4-BE49-F238E27FC236}">
                <a16:creationId xmlns:a16="http://schemas.microsoft.com/office/drawing/2014/main" id="{C57E7435-5D7B-4344-9094-529ADB31D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7426" y="2171701"/>
            <a:ext cx="81597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Nominal</a:t>
            </a:r>
          </a:p>
        </p:txBody>
      </p:sp>
      <p:sp>
        <p:nvSpPr>
          <p:cNvPr id="6151" name="Text Box 1033">
            <a:extLst>
              <a:ext uri="{FF2B5EF4-FFF2-40B4-BE49-F238E27FC236}">
                <a16:creationId xmlns:a16="http://schemas.microsoft.com/office/drawing/2014/main" id="{5BD6A0FB-7E68-E94E-9913-22419292A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2933701"/>
            <a:ext cx="1003300" cy="739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Pearson</a:t>
            </a:r>
          </a:p>
          <a:p>
            <a:pPr algn="ctr" eaLnBrk="1" hangingPunct="1"/>
            <a:r>
              <a:rPr lang="en-US" altLang="en-US" sz="1400"/>
              <a:t>Correlation</a:t>
            </a:r>
          </a:p>
          <a:p>
            <a:pPr algn="ctr" eaLnBrk="1" hangingPunct="1"/>
            <a:r>
              <a:rPr lang="en-US" altLang="en-US" sz="1400"/>
              <a:t>Coefficient</a:t>
            </a:r>
          </a:p>
        </p:txBody>
      </p:sp>
      <p:sp>
        <p:nvSpPr>
          <p:cNvPr id="6152" name="Text Box 1034">
            <a:extLst>
              <a:ext uri="{FF2B5EF4-FFF2-40B4-BE49-F238E27FC236}">
                <a16:creationId xmlns:a16="http://schemas.microsoft.com/office/drawing/2014/main" id="{B7A6796B-0FC3-E648-AE8D-D2F0A38C9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1775" y="2933701"/>
            <a:ext cx="120015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Spearman</a:t>
            </a:r>
          </a:p>
          <a:p>
            <a:pPr algn="ctr" eaLnBrk="1" hangingPunct="1"/>
            <a:r>
              <a:rPr lang="en-US" altLang="en-US" sz="1400"/>
              <a:t>Correlation</a:t>
            </a:r>
          </a:p>
          <a:p>
            <a:pPr algn="ctr" eaLnBrk="1" hangingPunct="1"/>
            <a:r>
              <a:rPr lang="en-US" altLang="en-US" sz="1400"/>
              <a:t>Coefficeint</a:t>
            </a:r>
          </a:p>
          <a:p>
            <a:pPr algn="ctr" eaLnBrk="1" hangingPunct="1"/>
            <a:endParaRPr lang="en-US" altLang="en-US" sz="1400"/>
          </a:p>
          <a:p>
            <a:pPr algn="ctr" eaLnBrk="1" hangingPunct="1">
              <a:buFontTx/>
              <a:buChar char="-"/>
            </a:pPr>
            <a:r>
              <a:rPr lang="en-US" altLang="en-US" sz="1400"/>
              <a:t>At least one</a:t>
            </a:r>
          </a:p>
          <a:p>
            <a:pPr algn="ctr" eaLnBrk="1" hangingPunct="1"/>
            <a:r>
              <a:rPr lang="en-US" altLang="en-US" sz="1400"/>
              <a:t>ordinal; other </a:t>
            </a:r>
          </a:p>
          <a:p>
            <a:pPr algn="ctr" eaLnBrk="1" hangingPunct="1"/>
            <a:r>
              <a:rPr lang="en-US" altLang="en-US" sz="1400"/>
              <a:t>ratio/interval</a:t>
            </a:r>
          </a:p>
        </p:txBody>
      </p:sp>
      <p:sp>
        <p:nvSpPr>
          <p:cNvPr id="6153" name="Text Box 1035">
            <a:extLst>
              <a:ext uri="{FF2B5EF4-FFF2-40B4-BE49-F238E27FC236}">
                <a16:creationId xmlns:a16="http://schemas.microsoft.com/office/drawing/2014/main" id="{51EFC95C-B3B6-1947-B5AA-73F503209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8350" y="2933700"/>
            <a:ext cx="1289050" cy="952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/>
              <a:t>Phi-Coefficient</a:t>
            </a:r>
          </a:p>
          <a:p>
            <a:pPr algn="ctr" eaLnBrk="1" hangingPunct="1"/>
            <a:r>
              <a:rPr lang="en-US" altLang="en-US" sz="1400"/>
              <a:t>(dichotomous)</a:t>
            </a:r>
          </a:p>
          <a:p>
            <a:pPr algn="ctr" eaLnBrk="1" hangingPunct="1"/>
            <a:r>
              <a:rPr lang="en-US" altLang="en-US" sz="1400"/>
              <a:t>or</a:t>
            </a:r>
          </a:p>
          <a:p>
            <a:pPr algn="ctr" eaLnBrk="1" hangingPunct="1"/>
            <a:r>
              <a:rPr lang="en-US" altLang="en-US" sz="1400"/>
              <a:t>Point Biserial</a:t>
            </a:r>
          </a:p>
        </p:txBody>
      </p:sp>
      <p:sp>
        <p:nvSpPr>
          <p:cNvPr id="6154" name="Line 1036">
            <a:extLst>
              <a:ext uri="{FF2B5EF4-FFF2-40B4-BE49-F238E27FC236}">
                <a16:creationId xmlns:a16="http://schemas.microsoft.com/office/drawing/2014/main" id="{57375C93-6835-4A4F-B4A7-66CA7E2298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5800" y="16383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5" name="Line 1037">
            <a:extLst>
              <a:ext uri="{FF2B5EF4-FFF2-40B4-BE49-F238E27FC236}">
                <a16:creationId xmlns:a16="http://schemas.microsoft.com/office/drawing/2014/main" id="{656B4F0B-EBE6-5D4B-8CCC-4031D5AC8B1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1638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6" name="Line 1038">
            <a:extLst>
              <a:ext uri="{FF2B5EF4-FFF2-40B4-BE49-F238E27FC236}">
                <a16:creationId xmlns:a16="http://schemas.microsoft.com/office/drawing/2014/main" id="{3EF5A0D0-E86D-B14E-9E2C-F0D4A12695E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16383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7" name="Line 1039">
            <a:extLst>
              <a:ext uri="{FF2B5EF4-FFF2-40B4-BE49-F238E27FC236}">
                <a16:creationId xmlns:a16="http://schemas.microsoft.com/office/drawing/2014/main" id="{88A548BA-C96A-AC44-A124-4E22A16406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5527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8" name="Line 1040">
            <a:extLst>
              <a:ext uri="{FF2B5EF4-FFF2-40B4-BE49-F238E27FC236}">
                <a16:creationId xmlns:a16="http://schemas.microsoft.com/office/drawing/2014/main" id="{332CEC1F-379B-4741-9BD8-6883A8AFE60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5527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1041">
            <a:extLst>
              <a:ext uri="{FF2B5EF4-FFF2-40B4-BE49-F238E27FC236}">
                <a16:creationId xmlns:a16="http://schemas.microsoft.com/office/drawing/2014/main" id="{9EED34DE-EACF-1A43-A2DC-570A1410259D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8425" y="25527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animBg="1"/>
      <p:bldP spid="6152" grpId="0" animBg="1"/>
      <p:bldP spid="61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D66D6-6A93-7B40-B548-3E2A4C4CA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equation 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67AD0-025A-3743-966C-620A38496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09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2" name="Picture 5" descr="https://latex.codecogs.com/gif.latex?%5Chuge%20SE_%7Bx-x%7D%3D%5Csqrt%7BSD%5E2_%7Bpooled%7D%28%5Cfrac%7B1%7D%7Bn_1%7D&amp;plus;%5Cfrac%7B1%7D%7Bn_2%7D%29%7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8" t="-2" b="-8337"/>
          <a:stretch>
            <a:fillRect/>
          </a:stretch>
        </p:blipFill>
        <p:spPr bwMode="auto">
          <a:xfrm>
            <a:off x="6873280" y="2885953"/>
            <a:ext cx="1673858" cy="44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Picture 7" descr="https://latex.codecogs.com/gif.latex?%5Chuge%20SD_%7Bpooled%7D%3D%5Csqrt%7B%5Cfrac%7B%28n_1-1%29*SD%5E2_1&amp;plus;%28n_2-1%29*SD%5E2_2%7D%7Bn_1&amp;plus;n_2-2%7D%7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8"/>
          <a:stretch>
            <a:fillRect/>
          </a:stretch>
        </p:blipFill>
        <p:spPr bwMode="auto">
          <a:xfrm>
            <a:off x="4214128" y="933097"/>
            <a:ext cx="1918241" cy="36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17" descr="https://latex.codecogs.com/gif.latex?%5Chuge%20t%3D%5Cfrac%7BM1-M2%7D%7BSE_%7BX-X%7D%7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8" t="2" b="-19244"/>
          <a:stretch>
            <a:fillRect/>
          </a:stretch>
        </p:blipFill>
        <p:spPr bwMode="auto">
          <a:xfrm>
            <a:off x="6849341" y="1019931"/>
            <a:ext cx="787820" cy="4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" descr="https://latex.codecogs.com/gif.latex?%5Chuge%20CI_%7Bwidth%7D%3D%20%5Coverline%7BX%7D%20%5Cpm%20z*%5Csigm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4" b="-2380"/>
          <a:stretch>
            <a:fillRect/>
          </a:stretch>
        </p:blipFill>
        <p:spPr bwMode="auto">
          <a:xfrm>
            <a:off x="4177616" y="3560499"/>
            <a:ext cx="1110228" cy="24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equationview" descr="https://latex.codecogs.com/gif.latex?%5Chuge%20%7BSD_%7Bpooled%7D%7D%3D%5Csqrt%7B%5Cfrac%7BSD%5E2_1&amp;plus;SD%5E2_2%7D%7B2%7D%7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9"/>
          <a:stretch>
            <a:fillRect/>
          </a:stretch>
        </p:blipFill>
        <p:spPr bwMode="auto">
          <a:xfrm>
            <a:off x="4214128" y="2795985"/>
            <a:ext cx="1198901" cy="50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8" descr="https://latex.codecogs.com/gif.latex?%5Chuge%20d%3D%5Cfrac%7BM_2-M_1%7D%7BSD_%7Bpooled%7D%7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3"/>
          <a:stretch>
            <a:fillRect/>
          </a:stretch>
        </p:blipFill>
        <p:spPr bwMode="auto">
          <a:xfrm>
            <a:off x="4177615" y="4134507"/>
            <a:ext cx="950815" cy="47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0"/>
          <a:stretch>
            <a:fillRect/>
          </a:stretch>
        </p:blipFill>
        <p:spPr bwMode="auto">
          <a:xfrm>
            <a:off x="6851727" y="4348553"/>
            <a:ext cx="1086424" cy="45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" descr="https://latex.codecogs.com/gif.latex?%5Chuge%20z%3D%20%5Cfrac%20%7B%5Coverline%7BX%7D_%7Ba%7D-%5Cmu%7D%20%7B%5Csigma_%7B%5Coverline%7BX%7D%7D%7D"/>
          <p:cNvPicPr>
            <a:picLocks noChangeAspect="1" noChangeArrowheads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2" r="-1410"/>
          <a:stretch>
            <a:fillRect/>
          </a:stretch>
        </p:blipFill>
        <p:spPr bwMode="auto">
          <a:xfrm>
            <a:off x="6849341" y="2056603"/>
            <a:ext cx="1049136" cy="63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12" descr="https://latex.codecogs.com/gif.latex?%5Chuge%20n%3D%5Cfrac%7B%28z_%7B%5Calpha%7D-z_%7B%5Cbeta%7D%29%5E2%7D%7B%28%5Coverline%7BX%7D-%7B%5Cmu%7D%29%5E2/%7B%5Csigma%7D%5E2%7D"/>
          <p:cNvPicPr>
            <a:picLocks noChangeAspect="1" noChangeArrowheads="1"/>
          </p:cNvPicPr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3"/>
          <a:stretch>
            <a:fillRect/>
          </a:stretch>
        </p:blipFill>
        <p:spPr bwMode="auto">
          <a:xfrm>
            <a:off x="6873281" y="3531808"/>
            <a:ext cx="1280966" cy="54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Content Placeholder 3"/>
          <p:cNvPicPr>
            <a:picLocks noGrp="1"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8" t="2" b="-5017"/>
          <a:stretch>
            <a:fillRect/>
          </a:stretch>
        </p:blipFill>
        <p:spPr bwMode="auto">
          <a:xfrm>
            <a:off x="6873281" y="1616461"/>
            <a:ext cx="1358701" cy="19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3"/>
          <a:stretch>
            <a:fillRect/>
          </a:stretch>
        </p:blipFill>
        <p:spPr bwMode="auto">
          <a:xfrm>
            <a:off x="4177616" y="1699143"/>
            <a:ext cx="1969305" cy="43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2" t="-2" b="-6223"/>
          <a:stretch>
            <a:fillRect/>
          </a:stretch>
        </p:blipFill>
        <p:spPr bwMode="auto">
          <a:xfrm>
            <a:off x="4218255" y="2327787"/>
            <a:ext cx="1389929" cy="17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3633527" y="4788354"/>
            <a:ext cx="1494903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189"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1- β</a:t>
            </a:r>
            <a:endParaRPr lang="en-US" altLang="en-US" sz="800" dirty="0"/>
          </a:p>
          <a:p>
            <a:pPr indent="457189" defTabSz="91437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3" name="Rectangle 43"/>
          <p:cNvSpPr>
            <a:spLocks noChangeArrowheads="1"/>
          </p:cNvSpPr>
          <p:nvPr/>
        </p:nvSpPr>
        <p:spPr bwMode="auto">
          <a:xfrm>
            <a:off x="-2000250" y="92260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Rectangle 44"/>
          <p:cNvSpPr>
            <a:spLocks noChangeArrowheads="1"/>
          </p:cNvSpPr>
          <p:nvPr/>
        </p:nvSpPr>
        <p:spPr bwMode="auto">
          <a:xfrm>
            <a:off x="-2000250" y="96832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779429" y="1101731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79429" y="1843340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79429" y="2327868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79428" y="3012517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79428" y="3615626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78165" y="4300275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78164" y="4923577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51154" y="1142071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51154" y="1588438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51154" y="2299058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51153" y="2936137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51153" y="3754126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5094" y="4478819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___</a:t>
            </a:r>
          </a:p>
        </p:txBody>
      </p:sp>
    </p:spTree>
    <p:extLst>
      <p:ext uri="{BB962C8B-B14F-4D97-AF65-F5344CB8AC3E}">
        <p14:creationId xmlns:p14="http://schemas.microsoft.com/office/powerpoint/2010/main" val="2353302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7" descr="https://latex.codecogs.com/gif.latex?%5Chuge%20SD_%7Bpooled%7D%3D%5Csqrt%7B%5Cfrac%7B%28n_1-1%29*SD%5E2_1&amp;plus;%28n_2-1%29*SD%5E2_2%7D%7Bn_1&amp;plus;n_2-2%7D%7D">
            <a:extLst>
              <a:ext uri="{FF2B5EF4-FFF2-40B4-BE49-F238E27FC236}">
                <a16:creationId xmlns:a16="http://schemas.microsoft.com/office/drawing/2014/main" id="{BC915953-89F5-9940-AE20-727D830EB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2" y="1757363"/>
            <a:ext cx="5943600" cy="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5" descr="https://latex.codecogs.com/gif.latex?%5Chuge%20SE_%7Bx-x%7D%3D%5Csqrt%7BSD%5E2_%7Bpooled%7D%28%5Cfrac%7B1%7D%7Bn_1%7D&amp;plus;%5Cfrac%7B1%7D%7Bn_2%7D%29%7D">
            <a:extLst>
              <a:ext uri="{FF2B5EF4-FFF2-40B4-BE49-F238E27FC236}">
                <a16:creationId xmlns:a16="http://schemas.microsoft.com/office/drawing/2014/main" id="{D6C07A2B-7AFC-0B4F-A4A5-DC55D761B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2" y="3116263"/>
            <a:ext cx="47117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7" descr="https://latex.codecogs.com/gif.latex?%5Chuge%20t%3D%5Cfrac%7BM1-M2%7D%7BSE_%7BX-X%7D%7D">
            <a:extLst>
              <a:ext uri="{FF2B5EF4-FFF2-40B4-BE49-F238E27FC236}">
                <a16:creationId xmlns:a16="http://schemas.microsoft.com/office/drawing/2014/main" id="{956A3EEF-B439-5546-80DF-13BA73E62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2" y="4449763"/>
            <a:ext cx="2146300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D0A52472-B740-4149-B491-FD741A3ED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8812" y="13001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independent-groups t-tests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0EDDA2-2A50-B34B-9AB8-3643BB990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8812" y="26590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F32313-4D66-9046-9374-2168ED931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8812" y="39925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321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equationview" descr="https://latex.codecogs.com/gif.latex?%5Chuge%20%7BSD_%7Bpooled%7D%7D%3D%5Csqrt%7B%5Cfrac%7BSD%5E2_1&amp;plus;SD%5E2_2%7D%7B2%7D%7D">
            <a:extLst>
              <a:ext uri="{FF2B5EF4-FFF2-40B4-BE49-F238E27FC236}">
                <a16:creationId xmlns:a16="http://schemas.microsoft.com/office/drawing/2014/main" id="{D47426CB-5B6F-784D-841F-9E83DBDF0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1900237"/>
            <a:ext cx="3987800" cy="109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8" descr="https://latex.codecogs.com/gif.latex?%5Chuge%20d%3D%5Cfrac%7BM_2-M_1%7D%7BSD_%7Bpooled%7D%7D">
            <a:extLst>
              <a:ext uri="{FF2B5EF4-FFF2-40B4-BE49-F238E27FC236}">
                <a16:creationId xmlns:a16="http://schemas.microsoft.com/office/drawing/2014/main" id="{72A2329E-EC24-2046-83AC-394199E88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3449637"/>
            <a:ext cx="2082800" cy="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1A5220-859E-3648-AE13-6C4DBD1D6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150" y="14430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Cohen’s d of an independent-groups t-test,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assume N’s are same, so SDpooled simplifies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C8F0DD-C412-8047-8F52-37323BB4E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150" y="29924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409FB8-B5CC-5C4A-8A4E-6BFAE34B6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150" y="43513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47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8D05136-981F-494C-B3A3-A7B075F7F0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760464"/>
              </p:ext>
            </p:extLst>
          </p:nvPr>
        </p:nvGraphicFramePr>
        <p:xfrm>
          <a:off x="3709193" y="4886325"/>
          <a:ext cx="558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r:id="rId3" imgW="685800" imgH="1282700" progId="Unknown">
                  <p:embed/>
                </p:oleObj>
              </mc:Choice>
              <mc:Fallback>
                <p:oleObj r:id="rId3" imgW="685800" imgH="1282700" progId="Unknown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9193" y="4886325"/>
                        <a:ext cx="5588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5" name="Picture 1">
            <a:extLst>
              <a:ext uri="{FF2B5EF4-FFF2-40B4-BE49-F238E27FC236}">
                <a16:creationId xmlns:a16="http://schemas.microsoft.com/office/drawing/2014/main" id="{211ACD63-62D8-A646-8EAA-A40E79135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87" y="3016250"/>
            <a:ext cx="3074988" cy="147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14">
            <a:extLst>
              <a:ext uri="{FF2B5EF4-FFF2-40B4-BE49-F238E27FC236}">
                <a16:creationId xmlns:a16="http://schemas.microsoft.com/office/drawing/2014/main" id="{B65C6B64-B562-C145-B0CA-DFA1465B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87" y="3331369"/>
            <a:ext cx="1174750" cy="88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F5091CA2-3FE2-0748-BC66-97A27EC6F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412" y="112553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repeated-measures t-tests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0D0E675-40DA-3444-9514-A29C5827F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7" y="1914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Dbar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(sum of D’s) / N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E2CED6-B5D3-C44D-8265-ECC100D5E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4" y="488870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kumimoji="0" lang="en-US" altLang="en-US" sz="18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5F10EEB-BE03-8B49-AC9B-663CC21D9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412" y="36671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663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https://latex.codecogs.com/gif.latex?%5Chuge%20CI_%7Bwidth%7D%3D%20%5Coverline%7BX%7D%20%5Cpm%20z*%5Csigma">
            <a:extLst>
              <a:ext uri="{FF2B5EF4-FFF2-40B4-BE49-F238E27FC236}">
                <a16:creationId xmlns:a16="http://schemas.microsoft.com/office/drawing/2014/main" id="{D389AC9C-CC14-4340-BFD3-CF973AFDF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525586"/>
            <a:ext cx="31242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4" descr="https://latex.codecogs.com/gif.latex?%5Chuge%20CI_%7Bwidth%7D%3D%20%5Coverline%7BX%7D%20%5Cpm%20t*%20%5Cfrac%7Bs%7D%7B%5Csqrt%7Bn%7D%7D">
            <a:extLst>
              <a:ext uri="{FF2B5EF4-FFF2-40B4-BE49-F238E27FC236}">
                <a16:creationId xmlns:a16="http://schemas.microsoft.com/office/drawing/2014/main" id="{E2C8BEFA-14BE-FE4F-BFD1-103637A79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3378200"/>
            <a:ext cx="3416300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64FB58A7-BD60-6B4E-8B93-B6C8E1719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25" y="251458"/>
            <a:ext cx="416479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one-sample t-test Confidence Intervals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pop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known: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7F1D6C4-745C-1B4F-B24F-E96CB2877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25" y="3378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pop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unknown: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B6B552-2410-CB41-8A58-AEA546D06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25" y="4127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92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9">
            <a:extLst>
              <a:ext uri="{FF2B5EF4-FFF2-40B4-BE49-F238E27FC236}">
                <a16:creationId xmlns:a16="http://schemas.microsoft.com/office/drawing/2014/main" id="{4857F5A4-21FF-3F44-801F-20C38A61F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842963"/>
            <a:ext cx="2616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2" descr="https://latex.codecogs.com/gif.latex?%5Chuge%20z%3D%20%5Cfrac%20%7B%5Coverline%7BX%7D_%7Ba%7D-%5Cmu%7D%20%7B%5Csigma_%7B%5Coverline%7BX%7D%7D%7D">
            <a:extLst>
              <a:ext uri="{FF2B5EF4-FFF2-40B4-BE49-F238E27FC236}">
                <a16:creationId xmlns:a16="http://schemas.microsoft.com/office/drawing/2014/main" id="{1A05E5BC-3358-F441-92AE-7F94E204A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2" y="633413"/>
            <a:ext cx="23876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12" descr="https://latex.codecogs.com/gif.latex?%5Chuge%20n%3D%5Cfrac%7B%28z_%7B%5Calpha%7D-z_%7B%5Cbeta%7D%29%5E2%7D%7B%28%5Coverline%7BX%7D-%7B%5Cmu%7D%29%5E2/%7B%5Csigma%7D%5E2%7D">
            <a:extLst>
              <a:ext uri="{FF2B5EF4-FFF2-40B4-BE49-F238E27FC236}">
                <a16:creationId xmlns:a16="http://schemas.microsoft.com/office/drawing/2014/main" id="{C3909DCC-656B-004F-8F06-39B3EFA32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3316768"/>
            <a:ext cx="3060700" cy="11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15" descr="https://latex.codecogs.com/gif.latex?%5Chuge%20n%3D%5Cfrac%7B%28z_%7B%5Calpha%7D-z_%7B%5Cbeta%7D%29%5E2%7D%7Bd%7D">
            <a:extLst>
              <a:ext uri="{FF2B5EF4-FFF2-40B4-BE49-F238E27FC236}">
                <a16:creationId xmlns:a16="http://schemas.microsoft.com/office/drawing/2014/main" id="{2922699F-B3DD-5A41-BB70-E3968DE6E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5021263"/>
            <a:ext cx="2438400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45C6F68D-FC4F-2143-8DFD-23D824584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385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Power of a one sample t-test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38E6BDF-BBBC-104D-ADD4-0B7C8F3A5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16811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51FC30B-B41C-9940-AA95-501AFEA4A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1916594"/>
            <a:ext cx="9251251" cy="173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 = area beyond 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power = 1- 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you are shooting for a level of power and want to find the sample size necessary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2D95FD8-F229-3E4C-BD1F-8502FEE2A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45640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 simplify if you recognize denominator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06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Content Placeholder 3">
            <a:extLst>
              <a:ext uri="{FF2B5EF4-FFF2-40B4-BE49-F238E27FC236}">
                <a16:creationId xmlns:a16="http://schemas.microsoft.com/office/drawing/2014/main" id="{8F46B975-E6D3-6D40-A36B-AEAAEED7227F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1843088"/>
            <a:ext cx="5943600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4">
            <a:extLst>
              <a:ext uri="{FF2B5EF4-FFF2-40B4-BE49-F238E27FC236}">
                <a16:creationId xmlns:a16="http://schemas.microsoft.com/office/drawing/2014/main" id="{162870CC-6AAE-B44C-A1B8-33AC9C124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2838451"/>
            <a:ext cx="5943600" cy="104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5">
            <a:extLst>
              <a:ext uri="{FF2B5EF4-FFF2-40B4-BE49-F238E27FC236}">
                <a16:creationId xmlns:a16="http://schemas.microsoft.com/office/drawing/2014/main" id="{DF285411-CAC7-CF46-9BF1-6D478345A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4243388"/>
            <a:ext cx="5943600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FA04CF73-0FE7-8744-BC59-F81FAD257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850" y="1357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a one-way independent-groups ANOVA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5D0BCA9-6B0F-BB47-B260-88F85F5D3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850" y="-2496580"/>
            <a:ext cx="4208781" cy="907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kumimoji="0" lang="en-US" altLang="en-US" sz="2000" b="1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N-1,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kumimoji="0" lang="en-US" altLang="en-US" sz="2000" b="1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BW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k-1,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kumimoji="0" lang="en-US" altLang="en-US" sz="2000" b="1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N-k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kumimoji="0" lang="en-US" altLang="en-US" sz="2000" b="1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kumimoji="0" lang="en-US" altLang="en-US" sz="2000" b="1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BW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kumimoji="0" lang="en-US" altLang="en-US" sz="2000" b="1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 Mean Square = relevant SS/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 = MS</a:t>
            </a:r>
            <a:r>
              <a:rPr kumimoji="0" lang="en-US" altLang="en-US" sz="20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BW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/MS</a:t>
            </a:r>
            <a:r>
              <a:rPr kumimoji="0" lang="en-US" altLang="en-US" sz="20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581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2884DD-72C8-A249-8EDD-049F885347A5}"/>
              </a:ext>
            </a:extLst>
          </p:cNvPr>
          <p:cNvSpPr/>
          <p:nvPr/>
        </p:nvSpPr>
        <p:spPr>
          <a:xfrm>
            <a:off x="771526" y="744386"/>
            <a:ext cx="10558462" cy="3348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One-way repeated-measures ANOVA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en-US" sz="28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SS</a:t>
            </a:r>
            <a:r>
              <a:rPr lang="en-US" sz="28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SS</a:t>
            </a:r>
            <a:r>
              <a:rPr lang="en-US" sz="28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SUBJECTS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SS</a:t>
            </a:r>
            <a:r>
              <a:rPr lang="en-US" sz="28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TREATMENT X SUBJECTS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800" b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N – 1,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800" b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k – 1,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800" b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SUBJECTS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N – k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ALSO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800" b="1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</a:t>
            </a:r>
            <a:r>
              <a:rPr lang="en-US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800" b="1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TREATMENT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800" b="1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SUBJECTS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800" b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TxS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(k-1)(k</a:t>
            </a:r>
            <a:r>
              <a:rPr lang="en-US" sz="28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 = MS</a:t>
            </a:r>
            <a:r>
              <a:rPr lang="en-US" sz="28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TREATMENT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MS</a:t>
            </a:r>
            <a:r>
              <a:rPr lang="en-US" sz="28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 X SUBJ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031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22C7C1D-D52E-3949-99B0-22DC98018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" y="10144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 Hoc Tests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Tukey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HSD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169" name="Picture 2" descr="https://latex.codecogs.com/gif.latex?%5Chuge%20HSD%3D%20%5Cfrac%7BM_1-M_2%7D%7B%5Csqrt%7BMS_%7BWI%7D/N_k%7D%7D">
            <a:extLst>
              <a:ext uri="{FF2B5EF4-FFF2-40B4-BE49-F238E27FC236}">
                <a16:creationId xmlns:a16="http://schemas.microsoft.com/office/drawing/2014/main" id="{054157A9-22C1-E049-AFFC-F5EC7246E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471612"/>
            <a:ext cx="4521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1D288538-63E0-BF48-9B1F-BA973CF62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" y="2808267"/>
            <a:ext cx="5822812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(MS in denominator switches to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MS</a:t>
            </a:r>
            <a:r>
              <a:rPr kumimoji="0" lang="en-US" altLang="en-US" sz="1800" b="1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TxS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 a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-ANOVA)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Bonferroni alpha level correction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 / # of tests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278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3750</TotalTime>
  <Words>770</Words>
  <Application>Microsoft Macintosh PowerPoint</Application>
  <PresentationFormat>Widescreen</PresentationFormat>
  <Paragraphs>226</Paragraphs>
  <Slides>18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Symbol</vt:lpstr>
      <vt:lpstr>Times New Roman</vt:lpstr>
      <vt:lpstr>Office Theme</vt:lpstr>
      <vt:lpstr>Unknown</vt:lpstr>
      <vt:lpstr>Psychology 3488-001 – Psych Research &amp; Statistics II Psychology 3088-01L – Psych Research &amp; Statistics II Lab Lectures M/W/F 1:00-1:50 pm; Lab Fridays 2:00-3:15 pm January to May 2020 in MODA 1A  COVID-19 ONLINE DELIVERY   Instructor: Dr. Mario Baldassari mbaldassari@tamusa.edu, @MarioBaldassari Office hours Tues 2-3pm &amp; 5-6pm, Fri 9-11am in STEM 237E (or by appt) Please make an appointment ahead of time if you plan to visit office hours. </vt:lpstr>
      <vt:lpstr>PowerPoint Presentation</vt:lpstr>
      <vt:lpstr>How to decide which test to run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 equation 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TAMUSA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3488 – Psych Research &amp; Statistics II PSYC 3088 – Psych Research &amp; Statistics II Lab Lectures M/W/F 12:00-12:50 pm  Lab Fridays 1:00-2:15 pm August to December 2019 in MOD A1A  Instructor: Dr. Mario Baldassari mbaldassari@tamusa.edu, @MarioBaldassari Office hours Tues 10-12pm, Thurs 3-5pm in STEM 237E (or by appt) Please make an appointment ahead of time if you plan to visit office hours.</dc:title>
  <dc:creator>Mario Baldassari</dc:creator>
  <cp:lastModifiedBy>Mario Baldassari</cp:lastModifiedBy>
  <cp:revision>203</cp:revision>
  <dcterms:created xsi:type="dcterms:W3CDTF">2019-09-10T22:59:37Z</dcterms:created>
  <dcterms:modified xsi:type="dcterms:W3CDTF">2020-04-21T22:37:24Z</dcterms:modified>
</cp:coreProperties>
</file>