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73" r:id="rId2"/>
    <p:sldId id="422" r:id="rId3"/>
    <p:sldId id="424" r:id="rId4"/>
    <p:sldId id="423" r:id="rId5"/>
    <p:sldId id="425" r:id="rId6"/>
    <p:sldId id="426" r:id="rId7"/>
    <p:sldId id="428" r:id="rId8"/>
    <p:sldId id="433" r:id="rId9"/>
    <p:sldId id="429" r:id="rId10"/>
    <p:sldId id="430" r:id="rId11"/>
    <p:sldId id="431" r:id="rId12"/>
    <p:sldId id="43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7"/>
    <p:restoredTop sz="79897"/>
  </p:normalViewPr>
  <p:slideViewPr>
    <p:cSldViewPr snapToGrid="0" snapToObjects="1">
      <p:cViewPr varScale="1">
        <p:scale>
          <a:sx n="92" d="100"/>
          <a:sy n="92" d="100"/>
        </p:scale>
        <p:origin x="51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18BF48-A2AA-A546-96D7-9A1D08D65C26}" type="datetimeFigureOut">
              <a:rPr lang="en-US" smtClean="0"/>
              <a:t>4/9/20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1C09AC-2BED-F547-A387-2DBF9B4150D4}" type="slidenum">
              <a:rPr lang="en-US" smtClean="0"/>
              <a:t>‹#›</a:t>
            </a:fld>
            <a:endParaRPr lang="en-US"/>
          </a:p>
        </p:txBody>
      </p:sp>
    </p:spTree>
    <p:extLst>
      <p:ext uri="{BB962C8B-B14F-4D97-AF65-F5344CB8AC3E}">
        <p14:creationId xmlns:p14="http://schemas.microsoft.com/office/powerpoint/2010/main" val="907142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C7B0D79-8DC8-E440-8659-A515A1B0C450}" type="slidenum">
              <a:rPr lang="en-US" smtClean="0"/>
              <a:pPr/>
              <a:t>1</a:t>
            </a:fld>
            <a:endParaRPr lang="en-US"/>
          </a:p>
        </p:txBody>
      </p:sp>
    </p:spTree>
    <p:extLst>
      <p:ext uri="{BB962C8B-B14F-4D97-AF65-F5344CB8AC3E}">
        <p14:creationId xmlns:p14="http://schemas.microsoft.com/office/powerpoint/2010/main" val="4091801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483DF2-6610-9E4B-B8B1-2C035F31B640}" type="slidenum">
              <a:rPr lang="en-US" smtClean="0"/>
              <a:t>2</a:t>
            </a:fld>
            <a:endParaRPr lang="en-US"/>
          </a:p>
        </p:txBody>
      </p:sp>
    </p:spTree>
    <p:extLst>
      <p:ext uri="{BB962C8B-B14F-4D97-AF65-F5344CB8AC3E}">
        <p14:creationId xmlns:p14="http://schemas.microsoft.com/office/powerpoint/2010/main" val="1626369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you’ve read some published, peer-reviewed psychological science, we have a nice opportunity to talk about scientific methodology again. You’ll of course cover these topics very deeply in Research Methods &amp; Stats I and II, but those courses are so packed with critical information that it can be hard for instructors to find room for some issues in our literatures. Primary among these, to me, is a change that psychology has been dealing with for about 10 years. </a:t>
            </a:r>
          </a:p>
        </p:txBody>
      </p:sp>
      <p:sp>
        <p:nvSpPr>
          <p:cNvPr id="4" name="Slide Number Placeholder 3"/>
          <p:cNvSpPr>
            <a:spLocks noGrp="1"/>
          </p:cNvSpPr>
          <p:nvPr>
            <p:ph type="sldNum" sz="quarter" idx="5"/>
          </p:nvPr>
        </p:nvSpPr>
        <p:spPr/>
        <p:txBody>
          <a:bodyPr/>
          <a:lstStyle/>
          <a:p>
            <a:fld id="{FD1C09AC-2BED-F547-A387-2DBF9B4150D4}" type="slidenum">
              <a:rPr lang="en-US" smtClean="0"/>
              <a:t>3</a:t>
            </a:fld>
            <a:endParaRPr lang="en-US"/>
          </a:p>
        </p:txBody>
      </p:sp>
    </p:spTree>
    <p:extLst>
      <p:ext uri="{BB962C8B-B14F-4D97-AF65-F5344CB8AC3E}">
        <p14:creationId xmlns:p14="http://schemas.microsoft.com/office/powerpoint/2010/main" val="119175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today: The concepts of false positives in psychological research and researcher degrees of freedom. False positives are particularly dangerous in science (</a:t>
            </a:r>
            <a:r>
              <a:rPr lang="en-US" dirty="0" err="1"/>
              <a:t>moreso</a:t>
            </a:r>
            <a:r>
              <a:rPr lang="en-US" dirty="0"/>
              <a:t> than false negatives) because they can be hard to refute. Imagine you ran a test and found that a drug worked. How many additional tests in which it didn’t work would you need to run to conclude that your first test was just an error? In the abstract, we might say only a few, but in the real world it’s tougher to say. People all over the world might find that the drug doesn’t work, but have no way to tell each other, because scientific journals typically only publish papers about drugs that work. I know! Dangerous!</a:t>
            </a:r>
          </a:p>
          <a:p>
            <a:endParaRPr lang="en-US" dirty="0"/>
          </a:p>
          <a:p>
            <a:r>
              <a:rPr lang="en-US" dirty="0"/>
              <a:t>At the same time that refuting a false-but-already-made claim is difficult to do, that claim is being used in practice. The drug that we saw work once is being used! This is potentially dangerous in some situations, and is undoubtedly wasteful in all. </a:t>
            </a:r>
          </a:p>
          <a:p>
            <a:endParaRPr lang="en-US" dirty="0"/>
          </a:p>
          <a:p>
            <a:r>
              <a:rPr lang="en-US" dirty="0"/>
              <a:t>So it is a good idea for us to reduce false positives as low as we can. In psychology, we adopt statistical rules such that we believe only 5% of our positive results are false. Simmons, Nelson, and </a:t>
            </a:r>
            <a:r>
              <a:rPr lang="en-US" dirty="0" err="1"/>
              <a:t>Simonsohn</a:t>
            </a:r>
            <a:r>
              <a:rPr lang="en-US" dirty="0"/>
              <a:t> will show through simulations here that the actual rate of false positive results in psychology is far higher</a:t>
            </a:r>
          </a:p>
        </p:txBody>
      </p:sp>
      <p:sp>
        <p:nvSpPr>
          <p:cNvPr id="4" name="Slide Number Placeholder 3"/>
          <p:cNvSpPr>
            <a:spLocks noGrp="1"/>
          </p:cNvSpPr>
          <p:nvPr>
            <p:ph type="sldNum" sz="quarter" idx="5"/>
          </p:nvPr>
        </p:nvSpPr>
        <p:spPr/>
        <p:txBody>
          <a:bodyPr/>
          <a:lstStyle/>
          <a:p>
            <a:fld id="{FD1C09AC-2BED-F547-A387-2DBF9B4150D4}" type="slidenum">
              <a:rPr lang="en-US" smtClean="0"/>
              <a:t>4</a:t>
            </a:fld>
            <a:endParaRPr lang="en-US"/>
          </a:p>
        </p:txBody>
      </p:sp>
    </p:spTree>
    <p:extLst>
      <p:ext uri="{BB962C8B-B14F-4D97-AF65-F5344CB8AC3E}">
        <p14:creationId xmlns:p14="http://schemas.microsoft.com/office/powerpoint/2010/main" val="668395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reason our false positive rate is higher than our stated value of 5% is due to the many decisions researchers make as they go along a project. The authors call these researcher degrees of freedom, and they note that these items should all be answered before researchers begin a project but often are not</a:t>
            </a:r>
          </a:p>
          <a:p>
            <a:endParaRPr lang="en-US" dirty="0"/>
          </a:p>
          <a:p>
            <a:r>
              <a:rPr lang="en-US" dirty="0"/>
              <a:t>Go through questions</a:t>
            </a:r>
          </a:p>
          <a:p>
            <a:endParaRPr lang="en-US" dirty="0"/>
          </a:p>
          <a:p>
            <a:r>
              <a:rPr lang="en-US" dirty="0"/>
              <a:t>People aren’t doing this to cheat the system, in fact until recently it was recommended practice! The suggestions made by </a:t>
            </a:r>
            <a:r>
              <a:rPr lang="en-US" dirty="0" err="1"/>
              <a:t>Bem</a:t>
            </a:r>
            <a:r>
              <a:rPr lang="en-US" dirty="0"/>
              <a:t> in the article you read previously suggest that you fiddle with many of these things. The authors present the example of outliers, for which there really aren’t hard-fast rules for how to deal with them, so researchers can fiddle!</a:t>
            </a:r>
          </a:p>
        </p:txBody>
      </p:sp>
      <p:sp>
        <p:nvSpPr>
          <p:cNvPr id="4" name="Slide Number Placeholder 3"/>
          <p:cNvSpPr>
            <a:spLocks noGrp="1"/>
          </p:cNvSpPr>
          <p:nvPr>
            <p:ph type="sldNum" sz="quarter" idx="5"/>
          </p:nvPr>
        </p:nvSpPr>
        <p:spPr/>
        <p:txBody>
          <a:bodyPr/>
          <a:lstStyle/>
          <a:p>
            <a:fld id="{FD1C09AC-2BED-F547-A387-2DBF9B4150D4}" type="slidenum">
              <a:rPr lang="en-US" smtClean="0"/>
              <a:t>5</a:t>
            </a:fld>
            <a:endParaRPr lang="en-US"/>
          </a:p>
        </p:txBody>
      </p:sp>
    </p:spTree>
    <p:extLst>
      <p:ext uri="{BB962C8B-B14F-4D97-AF65-F5344CB8AC3E}">
        <p14:creationId xmlns:p14="http://schemas.microsoft.com/office/powerpoint/2010/main" val="2368462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Completed with real participants and legitimate statistical methods, but come up with results that are unlikely and impossible</a:t>
            </a:r>
          </a:p>
          <a:p>
            <a:endParaRPr lang="en-US" dirty="0"/>
          </a:p>
          <a:p>
            <a:r>
              <a:rPr lang="en-US" dirty="0"/>
              <a:t>But how?? Through careful use of researcher degrees of freedom</a:t>
            </a:r>
          </a:p>
        </p:txBody>
      </p:sp>
      <p:sp>
        <p:nvSpPr>
          <p:cNvPr id="4" name="Slide Number Placeholder 3"/>
          <p:cNvSpPr>
            <a:spLocks noGrp="1"/>
          </p:cNvSpPr>
          <p:nvPr>
            <p:ph type="sldNum" sz="quarter" idx="5"/>
          </p:nvPr>
        </p:nvSpPr>
        <p:spPr/>
        <p:txBody>
          <a:bodyPr/>
          <a:lstStyle/>
          <a:p>
            <a:fld id="{FD1C09AC-2BED-F547-A387-2DBF9B4150D4}" type="slidenum">
              <a:rPr lang="en-US" smtClean="0"/>
              <a:t>6</a:t>
            </a:fld>
            <a:endParaRPr lang="en-US"/>
          </a:p>
        </p:txBody>
      </p:sp>
    </p:spTree>
    <p:extLst>
      <p:ext uri="{BB962C8B-B14F-4D97-AF65-F5344CB8AC3E}">
        <p14:creationId xmlns:p14="http://schemas.microsoft.com/office/powerpoint/2010/main" val="2411509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1 from the paper: a list of researcher degrees of freedom and their influence on likelihood to obtain a statistically significant result</a:t>
            </a:r>
          </a:p>
          <a:p>
            <a:endParaRPr lang="en-US" dirty="0"/>
          </a:p>
          <a:p>
            <a:r>
              <a:rPr lang="en-US" sz="1200" kern="1200" dirty="0">
                <a:solidFill>
                  <a:schemeClr val="tx1"/>
                </a:solidFill>
                <a:effectLst/>
                <a:latin typeface="+mn-lt"/>
                <a:ea typeface="+mn-ea"/>
                <a:cs typeface="+mn-cs"/>
              </a:rPr>
              <a:t> These simulations assessed</a:t>
            </a:r>
          </a:p>
          <a:p>
            <a:r>
              <a:rPr lang="en-US" sz="1200" kern="1200" dirty="0">
                <a:solidFill>
                  <a:schemeClr val="tx1"/>
                </a:solidFill>
                <a:effectLst/>
                <a:latin typeface="+mn-lt"/>
                <a:ea typeface="+mn-ea"/>
                <a:cs typeface="+mn-cs"/>
              </a:rPr>
              <a:t>the impact of four common degrees of freedom: flexibility in</a:t>
            </a:r>
          </a:p>
          <a:p>
            <a:r>
              <a:rPr lang="en-US" sz="1200" kern="1200" dirty="0">
                <a:solidFill>
                  <a:schemeClr val="tx1"/>
                </a:solidFill>
                <a:effectLst/>
                <a:latin typeface="+mn-lt"/>
                <a:ea typeface="+mn-ea"/>
                <a:cs typeface="+mn-cs"/>
              </a:rPr>
              <a:t>(a) choosing among dependent variables, (b) choosing sample</a:t>
            </a:r>
          </a:p>
          <a:p>
            <a:r>
              <a:rPr lang="en-US" sz="1200" kern="1200" dirty="0">
                <a:solidFill>
                  <a:schemeClr val="tx1"/>
                </a:solidFill>
                <a:effectLst/>
                <a:latin typeface="+mn-lt"/>
                <a:ea typeface="+mn-ea"/>
                <a:cs typeface="+mn-cs"/>
              </a:rPr>
              <a:t>size, (c) using covariates, and (d) reporting subsets of experimental</a:t>
            </a:r>
          </a:p>
          <a:p>
            <a:r>
              <a:rPr lang="en-US" sz="1200" kern="1200" dirty="0">
                <a:solidFill>
                  <a:schemeClr val="tx1"/>
                </a:solidFill>
                <a:effectLst/>
                <a:latin typeface="+mn-lt"/>
                <a:ea typeface="+mn-ea"/>
                <a:cs typeface="+mn-cs"/>
              </a:rPr>
              <a:t>conditions. We also investigated various combinations</a:t>
            </a:r>
          </a:p>
          <a:p>
            <a:r>
              <a:rPr lang="en-US" sz="1200" kern="1200" dirty="0">
                <a:solidFill>
                  <a:schemeClr val="tx1"/>
                </a:solidFill>
                <a:effectLst/>
                <a:latin typeface="+mn-lt"/>
                <a:ea typeface="+mn-ea"/>
                <a:cs typeface="+mn-cs"/>
              </a:rPr>
              <a:t>of these degrees of freedom.</a:t>
            </a:r>
          </a:p>
          <a:p>
            <a:r>
              <a:rPr lang="en-US" sz="1200" kern="1200" dirty="0">
                <a:solidFill>
                  <a:schemeClr val="tx1"/>
                </a:solidFill>
                <a:effectLst/>
                <a:latin typeface="+mn-lt"/>
                <a:ea typeface="+mn-ea"/>
                <a:cs typeface="+mn-cs"/>
              </a:rPr>
              <a:t>We generated random samples with each observation independently</a:t>
            </a:r>
          </a:p>
          <a:p>
            <a:r>
              <a:rPr lang="en-US" sz="1200" kern="1200" dirty="0">
                <a:solidFill>
                  <a:schemeClr val="tx1"/>
                </a:solidFill>
                <a:effectLst/>
                <a:latin typeface="+mn-lt"/>
                <a:ea typeface="+mn-ea"/>
                <a:cs typeface="+mn-cs"/>
              </a:rPr>
              <a:t>drawn from a normal distribution, performed sets of</a:t>
            </a:r>
          </a:p>
          <a:p>
            <a:r>
              <a:rPr lang="en-US" sz="1200" kern="1200" dirty="0">
                <a:solidFill>
                  <a:schemeClr val="tx1"/>
                </a:solidFill>
                <a:effectLst/>
                <a:latin typeface="+mn-lt"/>
                <a:ea typeface="+mn-ea"/>
                <a:cs typeface="+mn-cs"/>
              </a:rPr>
              <a:t>analyses on each sample, and observed how often at least one</a:t>
            </a:r>
          </a:p>
          <a:p>
            <a:r>
              <a:rPr lang="en-US" sz="1200" kern="1200" dirty="0">
                <a:solidFill>
                  <a:schemeClr val="tx1"/>
                </a:solidFill>
                <a:effectLst/>
                <a:latin typeface="+mn-lt"/>
                <a:ea typeface="+mn-ea"/>
                <a:cs typeface="+mn-cs"/>
              </a:rPr>
              <a:t>of the resulting p  values in each sample was below standard</a:t>
            </a:r>
          </a:p>
          <a:p>
            <a:r>
              <a:rPr lang="en-US" sz="1200" kern="1200" dirty="0">
                <a:solidFill>
                  <a:schemeClr val="tx1"/>
                </a:solidFill>
                <a:effectLst/>
                <a:latin typeface="+mn-lt"/>
                <a:ea typeface="+mn-ea"/>
                <a:cs typeface="+mn-cs"/>
              </a:rPr>
              <a:t>significance levels. For example, imagine a researcher who</a:t>
            </a:r>
          </a:p>
          <a:p>
            <a:r>
              <a:rPr lang="en-US" sz="1200" kern="1200" dirty="0">
                <a:solidFill>
                  <a:schemeClr val="tx1"/>
                </a:solidFill>
                <a:effectLst/>
                <a:latin typeface="+mn-lt"/>
                <a:ea typeface="+mn-ea"/>
                <a:cs typeface="+mn-cs"/>
              </a:rPr>
              <a:t>collects two dependent variables, say liking and willingness to</a:t>
            </a:r>
          </a:p>
          <a:p>
            <a:r>
              <a:rPr lang="en-US" sz="1200" kern="1200" dirty="0">
                <a:solidFill>
                  <a:schemeClr val="tx1"/>
                </a:solidFill>
                <a:effectLst/>
                <a:latin typeface="+mn-lt"/>
                <a:ea typeface="+mn-ea"/>
                <a:cs typeface="+mn-cs"/>
              </a:rPr>
              <a:t> pay. The researcher can test whether the manipulation affected</a:t>
            </a:r>
          </a:p>
          <a:p>
            <a:r>
              <a:rPr lang="en-US" sz="1200" kern="1200" dirty="0">
                <a:solidFill>
                  <a:schemeClr val="tx1"/>
                </a:solidFill>
                <a:effectLst/>
                <a:latin typeface="+mn-lt"/>
                <a:ea typeface="+mn-ea"/>
                <a:cs typeface="+mn-cs"/>
              </a:rPr>
              <a:t>liking, whether the manipulation affected willingness to pay,</a:t>
            </a:r>
          </a:p>
          <a:p>
            <a:r>
              <a:rPr lang="en-US" sz="1200" kern="1200" dirty="0">
                <a:solidFill>
                  <a:schemeClr val="tx1"/>
                </a:solidFill>
                <a:effectLst/>
                <a:latin typeface="+mn-lt"/>
                <a:ea typeface="+mn-ea"/>
                <a:cs typeface="+mn-cs"/>
              </a:rPr>
              <a:t>and whether the manipulation affected a combination of these</a:t>
            </a:r>
          </a:p>
          <a:p>
            <a:r>
              <a:rPr lang="en-US" sz="1200" kern="1200" dirty="0">
                <a:solidFill>
                  <a:schemeClr val="tx1"/>
                </a:solidFill>
                <a:effectLst/>
                <a:latin typeface="+mn-lt"/>
                <a:ea typeface="+mn-ea"/>
                <a:cs typeface="+mn-cs"/>
              </a:rPr>
              <a:t>two variables. The likelihood that one of these tests produces</a:t>
            </a:r>
          </a:p>
          <a:p>
            <a:r>
              <a:rPr lang="en-US" sz="1200" kern="1200" dirty="0">
                <a:solidFill>
                  <a:schemeClr val="tx1"/>
                </a:solidFill>
                <a:effectLst/>
                <a:latin typeface="+mn-lt"/>
                <a:ea typeface="+mn-ea"/>
                <a:cs typeface="+mn-cs"/>
              </a:rPr>
              <a:t>a significant result is at least somewhat higher than .05. We</a:t>
            </a:r>
          </a:p>
          <a:p>
            <a:r>
              <a:rPr lang="en-US" sz="1200" kern="1200" dirty="0">
                <a:solidFill>
                  <a:schemeClr val="tx1"/>
                </a:solidFill>
                <a:effectLst/>
                <a:latin typeface="+mn-lt"/>
                <a:ea typeface="+mn-ea"/>
                <a:cs typeface="+mn-cs"/>
              </a:rPr>
              <a:t>conducted 15,000 simulations of this scenario (and other scenarios)</a:t>
            </a:r>
          </a:p>
          <a:p>
            <a:r>
              <a:rPr lang="en-US" sz="1200" kern="1200" dirty="0">
                <a:solidFill>
                  <a:schemeClr val="tx1"/>
                </a:solidFill>
                <a:effectLst/>
                <a:latin typeface="+mn-lt"/>
                <a:ea typeface="+mn-ea"/>
                <a:cs typeface="+mn-cs"/>
              </a:rPr>
              <a:t>to estimate the size of “somewhat.”2</a:t>
            </a:r>
          </a:p>
          <a:p>
            <a:endParaRPr lang="en-US" dirty="0"/>
          </a:p>
        </p:txBody>
      </p:sp>
      <p:sp>
        <p:nvSpPr>
          <p:cNvPr id="4" name="Slide Number Placeholder 3"/>
          <p:cNvSpPr>
            <a:spLocks noGrp="1"/>
          </p:cNvSpPr>
          <p:nvPr>
            <p:ph type="sldNum" sz="quarter" idx="5"/>
          </p:nvPr>
        </p:nvSpPr>
        <p:spPr/>
        <p:txBody>
          <a:bodyPr/>
          <a:lstStyle/>
          <a:p>
            <a:fld id="{FD1C09AC-2BED-F547-A387-2DBF9B4150D4}" type="slidenum">
              <a:rPr lang="en-US" smtClean="0"/>
              <a:t>7</a:t>
            </a:fld>
            <a:endParaRPr lang="en-US"/>
          </a:p>
        </p:txBody>
      </p:sp>
    </p:spTree>
    <p:extLst>
      <p:ext uri="{BB962C8B-B14F-4D97-AF65-F5344CB8AC3E}">
        <p14:creationId xmlns:p14="http://schemas.microsoft.com/office/powerpoint/2010/main" val="2166576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The</a:t>
            </a:r>
          </a:p>
          <a:p>
            <a:r>
              <a:rPr lang="en-US" sz="1200" kern="1200" dirty="0">
                <a:solidFill>
                  <a:schemeClr val="tx1"/>
                </a:solidFill>
                <a:effectLst/>
                <a:latin typeface="+mn-lt"/>
                <a:ea typeface="+mn-ea"/>
                <a:cs typeface="+mn-cs"/>
              </a:rPr>
              <a:t>first row shows that flexibility in analyzing two dependent</a:t>
            </a:r>
          </a:p>
          <a:p>
            <a:r>
              <a:rPr lang="en-US" sz="1200" kern="1200" dirty="0">
                <a:solidFill>
                  <a:schemeClr val="tx1"/>
                </a:solidFill>
                <a:effectLst/>
                <a:latin typeface="+mn-lt"/>
                <a:ea typeface="+mn-ea"/>
                <a:cs typeface="+mn-cs"/>
              </a:rPr>
              <a:t>variables (correlated at r  = .50) nearly doubles the probability</a:t>
            </a:r>
          </a:p>
          <a:p>
            <a:r>
              <a:rPr lang="en-US" sz="1200" kern="1200" dirty="0">
                <a:solidFill>
                  <a:schemeClr val="tx1"/>
                </a:solidFill>
                <a:effectLst/>
                <a:latin typeface="+mn-lt"/>
                <a:ea typeface="+mn-ea"/>
                <a:cs typeface="+mn-cs"/>
              </a:rPr>
              <a:t>of obtaining a false-positive finding.3</a:t>
            </a:r>
          </a:p>
          <a:p>
            <a:r>
              <a:rPr lang="en-US" sz="1200" kern="1200" dirty="0">
                <a:solidFill>
                  <a:schemeClr val="tx1"/>
                </a:solidFill>
                <a:effectLst/>
                <a:latin typeface="+mn-lt"/>
                <a:ea typeface="+mn-ea"/>
                <a:cs typeface="+mn-cs"/>
              </a:rPr>
              <a:t> The second row of Table 1 shows the results of a researcher</a:t>
            </a:r>
          </a:p>
          <a:p>
            <a:r>
              <a:rPr lang="en-US" sz="1200" kern="1200" dirty="0">
                <a:solidFill>
                  <a:schemeClr val="tx1"/>
                </a:solidFill>
                <a:effectLst/>
                <a:latin typeface="+mn-lt"/>
                <a:ea typeface="+mn-ea"/>
                <a:cs typeface="+mn-cs"/>
              </a:rPr>
              <a:t>who collects 20 observations per condition and then tests for</a:t>
            </a:r>
          </a:p>
          <a:p>
            <a:r>
              <a:rPr lang="en-US" sz="1200" kern="1200" dirty="0">
                <a:solidFill>
                  <a:schemeClr val="tx1"/>
                </a:solidFill>
                <a:effectLst/>
                <a:latin typeface="+mn-lt"/>
                <a:ea typeface="+mn-ea"/>
                <a:cs typeface="+mn-cs"/>
              </a:rPr>
              <a:t>significance. If the result is significant, the researcher stops</a:t>
            </a:r>
          </a:p>
          <a:p>
            <a:r>
              <a:rPr lang="en-US" sz="1200" kern="1200" dirty="0">
                <a:solidFill>
                  <a:schemeClr val="tx1"/>
                </a:solidFill>
                <a:effectLst/>
                <a:latin typeface="+mn-lt"/>
                <a:ea typeface="+mn-ea"/>
                <a:cs typeface="+mn-cs"/>
              </a:rPr>
              <a:t>collecting data and reports the result. If the result is nonsignificant,</a:t>
            </a:r>
          </a:p>
          <a:p>
            <a:r>
              <a:rPr lang="en-US" sz="1200" kern="1200" dirty="0">
                <a:solidFill>
                  <a:schemeClr val="tx1"/>
                </a:solidFill>
                <a:effectLst/>
                <a:latin typeface="+mn-lt"/>
                <a:ea typeface="+mn-ea"/>
                <a:cs typeface="+mn-cs"/>
              </a:rPr>
              <a:t>the researcher collects 10 additional observations per</a:t>
            </a:r>
          </a:p>
          <a:p>
            <a:r>
              <a:rPr lang="en-US" sz="1200" kern="1200" dirty="0">
                <a:solidFill>
                  <a:schemeClr val="tx1"/>
                </a:solidFill>
                <a:effectLst/>
                <a:latin typeface="+mn-lt"/>
                <a:ea typeface="+mn-ea"/>
                <a:cs typeface="+mn-cs"/>
              </a:rPr>
              <a:t>condition, and then again tests for significance. This seemingly</a:t>
            </a:r>
          </a:p>
          <a:p>
            <a:r>
              <a:rPr lang="en-US" sz="1200" kern="1200" dirty="0">
                <a:solidFill>
                  <a:schemeClr val="tx1"/>
                </a:solidFill>
                <a:effectLst/>
                <a:latin typeface="+mn-lt"/>
                <a:ea typeface="+mn-ea"/>
                <a:cs typeface="+mn-cs"/>
              </a:rPr>
              <a:t>small degree of freedom increases the false-positive rate</a:t>
            </a:r>
          </a:p>
          <a:p>
            <a:r>
              <a:rPr lang="en-US" sz="1200" kern="1200" dirty="0">
                <a:solidFill>
                  <a:schemeClr val="tx1"/>
                </a:solidFill>
                <a:effectLst/>
                <a:latin typeface="+mn-lt"/>
                <a:ea typeface="+mn-ea"/>
                <a:cs typeface="+mn-cs"/>
              </a:rPr>
              <a:t>by approximately 50%.</a:t>
            </a:r>
          </a:p>
          <a:p>
            <a:r>
              <a:rPr lang="en-US" sz="1200" kern="1200" dirty="0">
                <a:solidFill>
                  <a:schemeClr val="tx1"/>
                </a:solidFill>
                <a:effectLst/>
                <a:latin typeface="+mn-lt"/>
                <a:ea typeface="+mn-ea"/>
                <a:cs typeface="+mn-cs"/>
              </a:rPr>
              <a:t>The third row of Table 1 shows the effect of flexibility in</a:t>
            </a:r>
          </a:p>
          <a:p>
            <a:r>
              <a:rPr lang="en-US" sz="1200" kern="1200" dirty="0">
                <a:solidFill>
                  <a:schemeClr val="tx1"/>
                </a:solidFill>
                <a:effectLst/>
                <a:latin typeface="+mn-lt"/>
                <a:ea typeface="+mn-ea"/>
                <a:cs typeface="+mn-cs"/>
              </a:rPr>
              <a:t>controlling for gender or for an interaction between gender</a:t>
            </a:r>
          </a:p>
          <a:p>
            <a:r>
              <a:rPr lang="en-US" sz="1200" kern="1200" dirty="0">
                <a:solidFill>
                  <a:schemeClr val="tx1"/>
                </a:solidFill>
                <a:effectLst/>
                <a:latin typeface="+mn-lt"/>
                <a:ea typeface="+mn-ea"/>
                <a:cs typeface="+mn-cs"/>
              </a:rPr>
              <a:t>and the independent variable.4  Such flexibility leads to a </a:t>
            </a:r>
            <a:r>
              <a:rPr lang="en-US" sz="1200" kern="1200" dirty="0" err="1">
                <a:solidFill>
                  <a:schemeClr val="tx1"/>
                </a:solidFill>
                <a:effectLst/>
                <a:latin typeface="+mn-lt"/>
                <a:ea typeface="+mn-ea"/>
                <a:cs typeface="+mn-cs"/>
              </a:rPr>
              <a:t>falsepositive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rate of 11.7%. The fourth row of Table 1 shows that</a:t>
            </a:r>
          </a:p>
          <a:p>
            <a:r>
              <a:rPr lang="en-US" sz="1200" kern="1200" dirty="0">
                <a:solidFill>
                  <a:schemeClr val="tx1"/>
                </a:solidFill>
                <a:effectLst/>
                <a:latin typeface="+mn-lt"/>
                <a:ea typeface="+mn-ea"/>
                <a:cs typeface="+mn-cs"/>
              </a:rPr>
              <a:t>running three conditions (e.g., low, medium, high) and reporting</a:t>
            </a:r>
          </a:p>
          <a:p>
            <a:r>
              <a:rPr lang="en-US" sz="1200" kern="1200" dirty="0">
                <a:solidFill>
                  <a:schemeClr val="tx1"/>
                </a:solidFill>
                <a:effectLst/>
                <a:latin typeface="+mn-lt"/>
                <a:ea typeface="+mn-ea"/>
                <a:cs typeface="+mn-cs"/>
              </a:rPr>
              <a:t>the results for any two or all three (e.g., low vs. medium,</a:t>
            </a:r>
          </a:p>
          <a:p>
            <a:r>
              <a:rPr lang="en-US" sz="1200" kern="1200" dirty="0">
                <a:solidFill>
                  <a:schemeClr val="tx1"/>
                </a:solidFill>
                <a:effectLst/>
                <a:latin typeface="+mn-lt"/>
                <a:ea typeface="+mn-ea"/>
                <a:cs typeface="+mn-cs"/>
              </a:rPr>
              <a:t>low vs. high, medium vs. high, low vs. medium vs. high) generates</a:t>
            </a:r>
          </a:p>
          <a:p>
            <a:r>
              <a:rPr lang="en-US" sz="1200" kern="1200" dirty="0">
                <a:solidFill>
                  <a:schemeClr val="tx1"/>
                </a:solidFill>
                <a:effectLst/>
                <a:latin typeface="+mn-lt"/>
                <a:ea typeface="+mn-ea"/>
                <a:cs typeface="+mn-cs"/>
              </a:rPr>
              <a:t>a false-positive rate of 12.6%.</a:t>
            </a:r>
          </a:p>
        </p:txBody>
      </p:sp>
      <p:sp>
        <p:nvSpPr>
          <p:cNvPr id="4" name="Slide Number Placeholder 3"/>
          <p:cNvSpPr>
            <a:spLocks noGrp="1"/>
          </p:cNvSpPr>
          <p:nvPr>
            <p:ph type="sldNum" sz="quarter" idx="5"/>
          </p:nvPr>
        </p:nvSpPr>
        <p:spPr/>
        <p:txBody>
          <a:bodyPr/>
          <a:lstStyle/>
          <a:p>
            <a:fld id="{FD1C09AC-2BED-F547-A387-2DBF9B4150D4}" type="slidenum">
              <a:rPr lang="en-US" smtClean="0"/>
              <a:t>8</a:t>
            </a:fld>
            <a:endParaRPr lang="en-US"/>
          </a:p>
        </p:txBody>
      </p:sp>
    </p:spTree>
    <p:extLst>
      <p:ext uri="{BB962C8B-B14F-4D97-AF65-F5344CB8AC3E}">
        <p14:creationId xmlns:p14="http://schemas.microsoft.com/office/powerpoint/2010/main" val="830799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87CAD-F552-5244-B74E-3A29DD6552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387EC5-AEDA-1149-98EF-25FEE67637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25C4FF-11FC-7E4A-BFFD-0E0B6FB5AFD9}"/>
              </a:ext>
            </a:extLst>
          </p:cNvPr>
          <p:cNvSpPr>
            <a:spLocks noGrp="1"/>
          </p:cNvSpPr>
          <p:nvPr>
            <p:ph type="dt" sz="half" idx="10"/>
          </p:nvPr>
        </p:nvSpPr>
        <p:spPr/>
        <p:txBody>
          <a:bodyPr/>
          <a:lstStyle/>
          <a:p>
            <a:fld id="{4CC90222-D9A4-854D-BC70-0693673DD95E}" type="datetimeFigureOut">
              <a:rPr lang="en-US" smtClean="0"/>
              <a:t>4/9/20</a:t>
            </a:fld>
            <a:endParaRPr lang="en-US"/>
          </a:p>
        </p:txBody>
      </p:sp>
      <p:sp>
        <p:nvSpPr>
          <p:cNvPr id="5" name="Footer Placeholder 4">
            <a:extLst>
              <a:ext uri="{FF2B5EF4-FFF2-40B4-BE49-F238E27FC236}">
                <a16:creationId xmlns:a16="http://schemas.microsoft.com/office/drawing/2014/main" id="{21E66E2B-EF84-1943-93A0-CB8CBAA8C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A4408D-6CD5-BE4E-BE08-3481843FAB7F}"/>
              </a:ext>
            </a:extLst>
          </p:cNvPr>
          <p:cNvSpPr>
            <a:spLocks noGrp="1"/>
          </p:cNvSpPr>
          <p:nvPr>
            <p:ph type="sldNum" sz="quarter" idx="12"/>
          </p:nvPr>
        </p:nvSpPr>
        <p:spPr/>
        <p:txBody>
          <a:bodyPr/>
          <a:lstStyle/>
          <a:p>
            <a:fld id="{B5A88830-2BB7-7A41-82C7-59716F140F55}" type="slidenum">
              <a:rPr lang="en-US" smtClean="0"/>
              <a:t>‹#›</a:t>
            </a:fld>
            <a:endParaRPr lang="en-US"/>
          </a:p>
        </p:txBody>
      </p:sp>
    </p:spTree>
    <p:extLst>
      <p:ext uri="{BB962C8B-B14F-4D97-AF65-F5344CB8AC3E}">
        <p14:creationId xmlns:p14="http://schemas.microsoft.com/office/powerpoint/2010/main" val="252778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3C5F-5626-5A4B-98A2-00602F670C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4063AE-9AE6-EF48-8BCD-3E81C8525BC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83A7EB-B8DA-4C48-87C0-D336B4E9EA15}"/>
              </a:ext>
            </a:extLst>
          </p:cNvPr>
          <p:cNvSpPr>
            <a:spLocks noGrp="1"/>
          </p:cNvSpPr>
          <p:nvPr>
            <p:ph type="dt" sz="half" idx="10"/>
          </p:nvPr>
        </p:nvSpPr>
        <p:spPr/>
        <p:txBody>
          <a:bodyPr/>
          <a:lstStyle/>
          <a:p>
            <a:fld id="{4CC90222-D9A4-854D-BC70-0693673DD95E}" type="datetimeFigureOut">
              <a:rPr lang="en-US" smtClean="0"/>
              <a:t>4/9/20</a:t>
            </a:fld>
            <a:endParaRPr lang="en-US"/>
          </a:p>
        </p:txBody>
      </p:sp>
      <p:sp>
        <p:nvSpPr>
          <p:cNvPr id="5" name="Footer Placeholder 4">
            <a:extLst>
              <a:ext uri="{FF2B5EF4-FFF2-40B4-BE49-F238E27FC236}">
                <a16:creationId xmlns:a16="http://schemas.microsoft.com/office/drawing/2014/main" id="{4E5FDC76-EFEA-D340-8C5B-80E096ADB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D806C8-C995-7C46-8400-F93BCDD4C6A5}"/>
              </a:ext>
            </a:extLst>
          </p:cNvPr>
          <p:cNvSpPr>
            <a:spLocks noGrp="1"/>
          </p:cNvSpPr>
          <p:nvPr>
            <p:ph type="sldNum" sz="quarter" idx="12"/>
          </p:nvPr>
        </p:nvSpPr>
        <p:spPr/>
        <p:txBody>
          <a:bodyPr/>
          <a:lstStyle/>
          <a:p>
            <a:fld id="{B5A88830-2BB7-7A41-82C7-59716F140F55}" type="slidenum">
              <a:rPr lang="en-US" smtClean="0"/>
              <a:t>‹#›</a:t>
            </a:fld>
            <a:endParaRPr lang="en-US"/>
          </a:p>
        </p:txBody>
      </p:sp>
    </p:spTree>
    <p:extLst>
      <p:ext uri="{BB962C8B-B14F-4D97-AF65-F5344CB8AC3E}">
        <p14:creationId xmlns:p14="http://schemas.microsoft.com/office/powerpoint/2010/main" val="3551237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50966-8B4C-0441-A1E9-0631D67F1E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B53370-956E-664A-A013-E1D67D9AA0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7A31E82-0AC6-624A-94BB-4C9D8DC27109}"/>
              </a:ext>
            </a:extLst>
          </p:cNvPr>
          <p:cNvSpPr>
            <a:spLocks noGrp="1"/>
          </p:cNvSpPr>
          <p:nvPr>
            <p:ph type="dt" sz="half" idx="10"/>
          </p:nvPr>
        </p:nvSpPr>
        <p:spPr/>
        <p:txBody>
          <a:bodyPr/>
          <a:lstStyle/>
          <a:p>
            <a:fld id="{4CC90222-D9A4-854D-BC70-0693673DD95E}" type="datetimeFigureOut">
              <a:rPr lang="en-US" smtClean="0"/>
              <a:t>4/9/20</a:t>
            </a:fld>
            <a:endParaRPr lang="en-US"/>
          </a:p>
        </p:txBody>
      </p:sp>
      <p:sp>
        <p:nvSpPr>
          <p:cNvPr id="5" name="Footer Placeholder 4">
            <a:extLst>
              <a:ext uri="{FF2B5EF4-FFF2-40B4-BE49-F238E27FC236}">
                <a16:creationId xmlns:a16="http://schemas.microsoft.com/office/drawing/2014/main" id="{BA151DDE-0D11-1946-9340-00DCFE712A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F197F6-6CE6-8E4A-A546-BA9DDD198076}"/>
              </a:ext>
            </a:extLst>
          </p:cNvPr>
          <p:cNvSpPr>
            <a:spLocks noGrp="1"/>
          </p:cNvSpPr>
          <p:nvPr>
            <p:ph type="sldNum" sz="quarter" idx="12"/>
          </p:nvPr>
        </p:nvSpPr>
        <p:spPr/>
        <p:txBody>
          <a:bodyPr/>
          <a:lstStyle/>
          <a:p>
            <a:fld id="{B5A88830-2BB7-7A41-82C7-59716F140F55}" type="slidenum">
              <a:rPr lang="en-US" smtClean="0"/>
              <a:t>‹#›</a:t>
            </a:fld>
            <a:endParaRPr lang="en-US"/>
          </a:p>
        </p:txBody>
      </p:sp>
    </p:spTree>
    <p:extLst>
      <p:ext uri="{BB962C8B-B14F-4D97-AF65-F5344CB8AC3E}">
        <p14:creationId xmlns:p14="http://schemas.microsoft.com/office/powerpoint/2010/main" val="3857820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C1829-60F4-5840-BCC0-D1140DC93A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06CE29-FDD0-5F47-B458-1563669A36C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1E278B-6E4F-924A-9051-CBB958C6D03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AF9D470-603E-4C4F-B78C-B5DDCBB42EE4}"/>
              </a:ext>
            </a:extLst>
          </p:cNvPr>
          <p:cNvSpPr>
            <a:spLocks noGrp="1"/>
          </p:cNvSpPr>
          <p:nvPr>
            <p:ph type="dt" sz="half" idx="10"/>
          </p:nvPr>
        </p:nvSpPr>
        <p:spPr/>
        <p:txBody>
          <a:bodyPr/>
          <a:lstStyle/>
          <a:p>
            <a:fld id="{4CC90222-D9A4-854D-BC70-0693673DD95E}" type="datetimeFigureOut">
              <a:rPr lang="en-US" smtClean="0"/>
              <a:t>4/9/20</a:t>
            </a:fld>
            <a:endParaRPr lang="en-US"/>
          </a:p>
        </p:txBody>
      </p:sp>
      <p:sp>
        <p:nvSpPr>
          <p:cNvPr id="6" name="Footer Placeholder 5">
            <a:extLst>
              <a:ext uri="{FF2B5EF4-FFF2-40B4-BE49-F238E27FC236}">
                <a16:creationId xmlns:a16="http://schemas.microsoft.com/office/drawing/2014/main" id="{D4452737-99ED-D847-B9C8-3222D2B79E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363B0C-084A-2642-83E9-6D5EFCEAC30E}"/>
              </a:ext>
            </a:extLst>
          </p:cNvPr>
          <p:cNvSpPr>
            <a:spLocks noGrp="1"/>
          </p:cNvSpPr>
          <p:nvPr>
            <p:ph type="sldNum" sz="quarter" idx="12"/>
          </p:nvPr>
        </p:nvSpPr>
        <p:spPr/>
        <p:txBody>
          <a:bodyPr/>
          <a:lstStyle/>
          <a:p>
            <a:fld id="{B5A88830-2BB7-7A41-82C7-59716F140F55}" type="slidenum">
              <a:rPr lang="en-US" smtClean="0"/>
              <a:t>‹#›</a:t>
            </a:fld>
            <a:endParaRPr lang="en-US"/>
          </a:p>
        </p:txBody>
      </p:sp>
    </p:spTree>
    <p:extLst>
      <p:ext uri="{BB962C8B-B14F-4D97-AF65-F5344CB8AC3E}">
        <p14:creationId xmlns:p14="http://schemas.microsoft.com/office/powerpoint/2010/main" val="2459095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8E8FD-3EA9-0346-BF66-6DC05AF32B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2CA0C2-E26A-B643-A1C1-405D630F6D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D5FB54C-F375-3343-950E-D355074B91E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A9E5777-A568-DF47-8702-8DE62321D3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D3E45EA-3C8B-7A42-80C4-19D6FDB096F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8508B2-C205-3C4C-85B1-EF909E9E3875}"/>
              </a:ext>
            </a:extLst>
          </p:cNvPr>
          <p:cNvSpPr>
            <a:spLocks noGrp="1"/>
          </p:cNvSpPr>
          <p:nvPr>
            <p:ph type="dt" sz="half" idx="10"/>
          </p:nvPr>
        </p:nvSpPr>
        <p:spPr/>
        <p:txBody>
          <a:bodyPr/>
          <a:lstStyle/>
          <a:p>
            <a:fld id="{4CC90222-D9A4-854D-BC70-0693673DD95E}" type="datetimeFigureOut">
              <a:rPr lang="en-US" smtClean="0"/>
              <a:t>4/9/20</a:t>
            </a:fld>
            <a:endParaRPr lang="en-US"/>
          </a:p>
        </p:txBody>
      </p:sp>
      <p:sp>
        <p:nvSpPr>
          <p:cNvPr id="8" name="Footer Placeholder 7">
            <a:extLst>
              <a:ext uri="{FF2B5EF4-FFF2-40B4-BE49-F238E27FC236}">
                <a16:creationId xmlns:a16="http://schemas.microsoft.com/office/drawing/2014/main" id="{0C8DB5BC-623D-6C40-9510-34A1CE97BF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26C33E-4E66-194E-83A8-D8EF42515932}"/>
              </a:ext>
            </a:extLst>
          </p:cNvPr>
          <p:cNvSpPr>
            <a:spLocks noGrp="1"/>
          </p:cNvSpPr>
          <p:nvPr>
            <p:ph type="sldNum" sz="quarter" idx="12"/>
          </p:nvPr>
        </p:nvSpPr>
        <p:spPr/>
        <p:txBody>
          <a:bodyPr/>
          <a:lstStyle/>
          <a:p>
            <a:fld id="{B5A88830-2BB7-7A41-82C7-59716F140F55}" type="slidenum">
              <a:rPr lang="en-US" smtClean="0"/>
              <a:t>‹#›</a:t>
            </a:fld>
            <a:endParaRPr lang="en-US"/>
          </a:p>
        </p:txBody>
      </p:sp>
    </p:spTree>
    <p:extLst>
      <p:ext uri="{BB962C8B-B14F-4D97-AF65-F5344CB8AC3E}">
        <p14:creationId xmlns:p14="http://schemas.microsoft.com/office/powerpoint/2010/main" val="133171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727-A5D6-AD47-86C9-9A34B08235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8F96F01-A553-2545-A081-8F623913D759}"/>
              </a:ext>
            </a:extLst>
          </p:cNvPr>
          <p:cNvSpPr>
            <a:spLocks noGrp="1"/>
          </p:cNvSpPr>
          <p:nvPr>
            <p:ph type="dt" sz="half" idx="10"/>
          </p:nvPr>
        </p:nvSpPr>
        <p:spPr/>
        <p:txBody>
          <a:bodyPr/>
          <a:lstStyle/>
          <a:p>
            <a:fld id="{4CC90222-D9A4-854D-BC70-0693673DD95E}" type="datetimeFigureOut">
              <a:rPr lang="en-US" smtClean="0"/>
              <a:t>4/9/20</a:t>
            </a:fld>
            <a:endParaRPr lang="en-US"/>
          </a:p>
        </p:txBody>
      </p:sp>
      <p:sp>
        <p:nvSpPr>
          <p:cNvPr id="4" name="Footer Placeholder 3">
            <a:extLst>
              <a:ext uri="{FF2B5EF4-FFF2-40B4-BE49-F238E27FC236}">
                <a16:creationId xmlns:a16="http://schemas.microsoft.com/office/drawing/2014/main" id="{F325D641-F3AC-6B40-959B-FA17370CF2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65B352-F4AD-AE49-8D67-CA82C31AF3C9}"/>
              </a:ext>
            </a:extLst>
          </p:cNvPr>
          <p:cNvSpPr>
            <a:spLocks noGrp="1"/>
          </p:cNvSpPr>
          <p:nvPr>
            <p:ph type="sldNum" sz="quarter" idx="12"/>
          </p:nvPr>
        </p:nvSpPr>
        <p:spPr/>
        <p:txBody>
          <a:bodyPr/>
          <a:lstStyle/>
          <a:p>
            <a:fld id="{B5A88830-2BB7-7A41-82C7-59716F140F55}" type="slidenum">
              <a:rPr lang="en-US" smtClean="0"/>
              <a:t>‹#›</a:t>
            </a:fld>
            <a:endParaRPr lang="en-US"/>
          </a:p>
        </p:txBody>
      </p:sp>
    </p:spTree>
    <p:extLst>
      <p:ext uri="{BB962C8B-B14F-4D97-AF65-F5344CB8AC3E}">
        <p14:creationId xmlns:p14="http://schemas.microsoft.com/office/powerpoint/2010/main" val="1211056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A28F79-3FBB-264D-AECB-7B3E75E943CF}"/>
              </a:ext>
            </a:extLst>
          </p:cNvPr>
          <p:cNvSpPr>
            <a:spLocks noGrp="1"/>
          </p:cNvSpPr>
          <p:nvPr>
            <p:ph type="dt" sz="half" idx="10"/>
          </p:nvPr>
        </p:nvSpPr>
        <p:spPr/>
        <p:txBody>
          <a:bodyPr/>
          <a:lstStyle/>
          <a:p>
            <a:fld id="{4CC90222-D9A4-854D-BC70-0693673DD95E}" type="datetimeFigureOut">
              <a:rPr lang="en-US" smtClean="0"/>
              <a:t>4/9/20</a:t>
            </a:fld>
            <a:endParaRPr lang="en-US"/>
          </a:p>
        </p:txBody>
      </p:sp>
      <p:sp>
        <p:nvSpPr>
          <p:cNvPr id="3" name="Footer Placeholder 2">
            <a:extLst>
              <a:ext uri="{FF2B5EF4-FFF2-40B4-BE49-F238E27FC236}">
                <a16:creationId xmlns:a16="http://schemas.microsoft.com/office/drawing/2014/main" id="{2C8E3499-F302-0747-88C3-ABAD2786FC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57793D-D70D-8048-B2FF-FDDAA12BF168}"/>
              </a:ext>
            </a:extLst>
          </p:cNvPr>
          <p:cNvSpPr>
            <a:spLocks noGrp="1"/>
          </p:cNvSpPr>
          <p:nvPr>
            <p:ph type="sldNum" sz="quarter" idx="12"/>
          </p:nvPr>
        </p:nvSpPr>
        <p:spPr/>
        <p:txBody>
          <a:bodyPr/>
          <a:lstStyle/>
          <a:p>
            <a:fld id="{B5A88830-2BB7-7A41-82C7-59716F140F55}" type="slidenum">
              <a:rPr lang="en-US" smtClean="0"/>
              <a:t>‹#›</a:t>
            </a:fld>
            <a:endParaRPr lang="en-US"/>
          </a:p>
        </p:txBody>
      </p:sp>
    </p:spTree>
    <p:extLst>
      <p:ext uri="{BB962C8B-B14F-4D97-AF65-F5344CB8AC3E}">
        <p14:creationId xmlns:p14="http://schemas.microsoft.com/office/powerpoint/2010/main" val="950567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3D0FE-0938-E24E-A5D5-A654EE95B9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93538E-DBC0-B141-AF27-3752DEB242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FA2163E-E411-2240-A7AF-AE415F4C30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4A1AD8F-7134-DC4E-ADE6-55453409A12D}"/>
              </a:ext>
            </a:extLst>
          </p:cNvPr>
          <p:cNvSpPr>
            <a:spLocks noGrp="1"/>
          </p:cNvSpPr>
          <p:nvPr>
            <p:ph type="dt" sz="half" idx="10"/>
          </p:nvPr>
        </p:nvSpPr>
        <p:spPr/>
        <p:txBody>
          <a:bodyPr/>
          <a:lstStyle/>
          <a:p>
            <a:fld id="{4CC90222-D9A4-854D-BC70-0693673DD95E}" type="datetimeFigureOut">
              <a:rPr lang="en-US" smtClean="0"/>
              <a:t>4/9/20</a:t>
            </a:fld>
            <a:endParaRPr lang="en-US"/>
          </a:p>
        </p:txBody>
      </p:sp>
      <p:sp>
        <p:nvSpPr>
          <p:cNvPr id="6" name="Footer Placeholder 5">
            <a:extLst>
              <a:ext uri="{FF2B5EF4-FFF2-40B4-BE49-F238E27FC236}">
                <a16:creationId xmlns:a16="http://schemas.microsoft.com/office/drawing/2014/main" id="{086844E4-3CC6-3146-9BBC-DF8587896F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0D7180-30BD-3B48-AD08-06E9C75914F2}"/>
              </a:ext>
            </a:extLst>
          </p:cNvPr>
          <p:cNvSpPr>
            <a:spLocks noGrp="1"/>
          </p:cNvSpPr>
          <p:nvPr>
            <p:ph type="sldNum" sz="quarter" idx="12"/>
          </p:nvPr>
        </p:nvSpPr>
        <p:spPr/>
        <p:txBody>
          <a:bodyPr/>
          <a:lstStyle/>
          <a:p>
            <a:fld id="{B5A88830-2BB7-7A41-82C7-59716F140F55}" type="slidenum">
              <a:rPr lang="en-US" smtClean="0"/>
              <a:t>‹#›</a:t>
            </a:fld>
            <a:endParaRPr lang="en-US"/>
          </a:p>
        </p:txBody>
      </p:sp>
    </p:spTree>
    <p:extLst>
      <p:ext uri="{BB962C8B-B14F-4D97-AF65-F5344CB8AC3E}">
        <p14:creationId xmlns:p14="http://schemas.microsoft.com/office/powerpoint/2010/main" val="3861709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0359D-F5EF-6D44-B439-F0B87A9EE6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935FCE-2ECE-3E45-AE91-91CED84953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515EDF-C315-1B41-9B2F-E8D8808C34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4C7CB4F-A36A-FA4D-9325-7F2B806328D6}"/>
              </a:ext>
            </a:extLst>
          </p:cNvPr>
          <p:cNvSpPr>
            <a:spLocks noGrp="1"/>
          </p:cNvSpPr>
          <p:nvPr>
            <p:ph type="dt" sz="half" idx="10"/>
          </p:nvPr>
        </p:nvSpPr>
        <p:spPr/>
        <p:txBody>
          <a:bodyPr/>
          <a:lstStyle/>
          <a:p>
            <a:fld id="{4CC90222-D9A4-854D-BC70-0693673DD95E}" type="datetimeFigureOut">
              <a:rPr lang="en-US" smtClean="0"/>
              <a:t>4/9/20</a:t>
            </a:fld>
            <a:endParaRPr lang="en-US"/>
          </a:p>
        </p:txBody>
      </p:sp>
      <p:sp>
        <p:nvSpPr>
          <p:cNvPr id="6" name="Footer Placeholder 5">
            <a:extLst>
              <a:ext uri="{FF2B5EF4-FFF2-40B4-BE49-F238E27FC236}">
                <a16:creationId xmlns:a16="http://schemas.microsoft.com/office/drawing/2014/main" id="{3736B94C-1EC4-BC4A-BB7D-C8BAD0BF37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01580-DDA3-2E45-A11E-F1B96D3FFED9}"/>
              </a:ext>
            </a:extLst>
          </p:cNvPr>
          <p:cNvSpPr>
            <a:spLocks noGrp="1"/>
          </p:cNvSpPr>
          <p:nvPr>
            <p:ph type="sldNum" sz="quarter" idx="12"/>
          </p:nvPr>
        </p:nvSpPr>
        <p:spPr/>
        <p:txBody>
          <a:bodyPr/>
          <a:lstStyle/>
          <a:p>
            <a:fld id="{B5A88830-2BB7-7A41-82C7-59716F140F55}" type="slidenum">
              <a:rPr lang="en-US" smtClean="0"/>
              <a:t>‹#›</a:t>
            </a:fld>
            <a:endParaRPr lang="en-US"/>
          </a:p>
        </p:txBody>
      </p:sp>
    </p:spTree>
    <p:extLst>
      <p:ext uri="{BB962C8B-B14F-4D97-AF65-F5344CB8AC3E}">
        <p14:creationId xmlns:p14="http://schemas.microsoft.com/office/powerpoint/2010/main" val="895178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D964D-3658-BF48-9A04-26DC4AF9C2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6710D1-9C33-0246-8B60-B17EC596EC5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F4696B-EA1B-AF4D-A2BE-2C76DBA3A8C2}"/>
              </a:ext>
            </a:extLst>
          </p:cNvPr>
          <p:cNvSpPr>
            <a:spLocks noGrp="1"/>
          </p:cNvSpPr>
          <p:nvPr>
            <p:ph type="dt" sz="half" idx="10"/>
          </p:nvPr>
        </p:nvSpPr>
        <p:spPr/>
        <p:txBody>
          <a:bodyPr/>
          <a:lstStyle/>
          <a:p>
            <a:fld id="{4CC90222-D9A4-854D-BC70-0693673DD95E}" type="datetimeFigureOut">
              <a:rPr lang="en-US" smtClean="0"/>
              <a:t>4/9/20</a:t>
            </a:fld>
            <a:endParaRPr lang="en-US"/>
          </a:p>
        </p:txBody>
      </p:sp>
      <p:sp>
        <p:nvSpPr>
          <p:cNvPr id="5" name="Footer Placeholder 4">
            <a:extLst>
              <a:ext uri="{FF2B5EF4-FFF2-40B4-BE49-F238E27FC236}">
                <a16:creationId xmlns:a16="http://schemas.microsoft.com/office/drawing/2014/main" id="{4698358F-027B-AD46-9068-5876B13E89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D6291D-10FE-174D-87B9-F41810ED19F4}"/>
              </a:ext>
            </a:extLst>
          </p:cNvPr>
          <p:cNvSpPr>
            <a:spLocks noGrp="1"/>
          </p:cNvSpPr>
          <p:nvPr>
            <p:ph type="sldNum" sz="quarter" idx="12"/>
          </p:nvPr>
        </p:nvSpPr>
        <p:spPr/>
        <p:txBody>
          <a:bodyPr/>
          <a:lstStyle/>
          <a:p>
            <a:fld id="{B5A88830-2BB7-7A41-82C7-59716F140F55}" type="slidenum">
              <a:rPr lang="en-US" smtClean="0"/>
              <a:t>‹#›</a:t>
            </a:fld>
            <a:endParaRPr lang="en-US"/>
          </a:p>
        </p:txBody>
      </p:sp>
    </p:spTree>
    <p:extLst>
      <p:ext uri="{BB962C8B-B14F-4D97-AF65-F5344CB8AC3E}">
        <p14:creationId xmlns:p14="http://schemas.microsoft.com/office/powerpoint/2010/main" val="3678878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4A790E-C641-1E4E-BE58-54B850BF44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D7D504-3BB1-F04C-9EDD-09C7EB27378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45C26B-C6CD-EC40-AFAF-168454A50EA8}"/>
              </a:ext>
            </a:extLst>
          </p:cNvPr>
          <p:cNvSpPr>
            <a:spLocks noGrp="1"/>
          </p:cNvSpPr>
          <p:nvPr>
            <p:ph type="dt" sz="half" idx="10"/>
          </p:nvPr>
        </p:nvSpPr>
        <p:spPr/>
        <p:txBody>
          <a:bodyPr/>
          <a:lstStyle/>
          <a:p>
            <a:fld id="{4CC90222-D9A4-854D-BC70-0693673DD95E}" type="datetimeFigureOut">
              <a:rPr lang="en-US" smtClean="0"/>
              <a:t>4/9/20</a:t>
            </a:fld>
            <a:endParaRPr lang="en-US"/>
          </a:p>
        </p:txBody>
      </p:sp>
      <p:sp>
        <p:nvSpPr>
          <p:cNvPr id="5" name="Footer Placeholder 4">
            <a:extLst>
              <a:ext uri="{FF2B5EF4-FFF2-40B4-BE49-F238E27FC236}">
                <a16:creationId xmlns:a16="http://schemas.microsoft.com/office/drawing/2014/main" id="{1EF4A565-33AF-5448-A0EA-99CD26037A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0E743D-8EA3-884C-8DF4-313DE3CDA8A7}"/>
              </a:ext>
            </a:extLst>
          </p:cNvPr>
          <p:cNvSpPr>
            <a:spLocks noGrp="1"/>
          </p:cNvSpPr>
          <p:nvPr>
            <p:ph type="sldNum" sz="quarter" idx="12"/>
          </p:nvPr>
        </p:nvSpPr>
        <p:spPr/>
        <p:txBody>
          <a:bodyPr/>
          <a:lstStyle/>
          <a:p>
            <a:fld id="{B5A88830-2BB7-7A41-82C7-59716F140F55}" type="slidenum">
              <a:rPr lang="en-US" smtClean="0"/>
              <a:t>‹#›</a:t>
            </a:fld>
            <a:endParaRPr lang="en-US"/>
          </a:p>
        </p:txBody>
      </p:sp>
    </p:spTree>
    <p:extLst>
      <p:ext uri="{BB962C8B-B14F-4D97-AF65-F5344CB8AC3E}">
        <p14:creationId xmlns:p14="http://schemas.microsoft.com/office/powerpoint/2010/main" val="42168084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4">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Tree>
    <p:extLst>
      <p:ext uri="{BB962C8B-B14F-4D97-AF65-F5344CB8AC3E}">
        <p14:creationId xmlns:p14="http://schemas.microsoft.com/office/powerpoint/2010/main" val="104255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DFE5F3-CF47-7B4B-A9A6-4FD4966BE1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E7C32E-C17C-354D-A8DA-0CC3716BE5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BEB891-08D6-2F4B-9BEF-D51F877F76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C90222-D9A4-854D-BC70-0693673DD95E}" type="datetimeFigureOut">
              <a:rPr lang="en-US" smtClean="0"/>
              <a:t>4/9/20</a:t>
            </a:fld>
            <a:endParaRPr lang="en-US"/>
          </a:p>
        </p:txBody>
      </p:sp>
      <p:sp>
        <p:nvSpPr>
          <p:cNvPr id="5" name="Footer Placeholder 4">
            <a:extLst>
              <a:ext uri="{FF2B5EF4-FFF2-40B4-BE49-F238E27FC236}">
                <a16:creationId xmlns:a16="http://schemas.microsoft.com/office/drawing/2014/main" id="{25C5F70A-A33E-FD44-9E33-8E1BF6D0F4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6E3CD80-3D81-B345-B8BF-1CB3552FC3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A88830-2BB7-7A41-82C7-59716F140F55}" type="slidenum">
              <a:rPr lang="en-US" smtClean="0"/>
              <a:t>‹#›</a:t>
            </a:fld>
            <a:endParaRPr lang="en-US"/>
          </a:p>
        </p:txBody>
      </p:sp>
    </p:spTree>
    <p:extLst>
      <p:ext uri="{BB962C8B-B14F-4D97-AF65-F5344CB8AC3E}">
        <p14:creationId xmlns:p14="http://schemas.microsoft.com/office/powerpoint/2010/main" val="10095031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3999" y="1077685"/>
            <a:ext cx="9501051" cy="3338286"/>
          </a:xfrm>
        </p:spPr>
        <p:txBody>
          <a:bodyPr>
            <a:noAutofit/>
          </a:bodyPr>
          <a:lstStyle/>
          <a:p>
            <a:r>
              <a:rPr lang="en-CA" sz="4800" dirty="0"/>
              <a:t>PSYCH 2202 – The Psychology Major</a:t>
            </a:r>
            <a:br>
              <a:rPr lang="en-US" sz="4800" dirty="0"/>
            </a:br>
            <a:r>
              <a:rPr lang="en-US" dirty="0"/>
              <a:t>M/W 2:00-2:50 pm</a:t>
            </a:r>
            <a:br>
              <a:rPr lang="en-US" dirty="0"/>
            </a:br>
            <a:r>
              <a:rPr lang="en-US" dirty="0"/>
              <a:t>January to May 2020 in STEM 231A</a:t>
            </a:r>
            <a:br>
              <a:rPr lang="en-US" dirty="0"/>
            </a:br>
            <a:br>
              <a:rPr lang="en-US" dirty="0"/>
            </a:br>
            <a:r>
              <a:rPr lang="en-US" dirty="0"/>
              <a:t>COVID-19 ONLINE DELIVERY</a:t>
            </a:r>
            <a:br>
              <a:rPr lang="en-US" sz="2800" b="1" dirty="0"/>
            </a:br>
            <a:br>
              <a:rPr lang="en-US" sz="2800" b="1" dirty="0"/>
            </a:br>
            <a:r>
              <a:rPr lang="en-US" sz="2800" dirty="0"/>
              <a:t>Instructor: Dr. Mario Baldassari</a:t>
            </a:r>
            <a:br>
              <a:rPr lang="en-US" sz="2800" dirty="0"/>
            </a:br>
            <a:r>
              <a:rPr lang="en-US" sz="2800" u="sng" dirty="0" err="1"/>
              <a:t>mbaldassari@tamusa.edu</a:t>
            </a:r>
            <a:r>
              <a:rPr lang="en-US" sz="2800" dirty="0"/>
              <a:t>, @</a:t>
            </a:r>
            <a:r>
              <a:rPr lang="en-US" sz="2800" dirty="0" err="1"/>
              <a:t>MarioBaldassari</a:t>
            </a:r>
            <a:br>
              <a:rPr lang="en-US" sz="2800" dirty="0"/>
            </a:br>
            <a:r>
              <a:rPr lang="en-US" sz="2000" dirty="0"/>
              <a:t>Office hours Tues 2-3pm &amp; 5-6pm, Fri 9-11am in STEM 237E (or by appt)</a:t>
            </a:r>
            <a:br>
              <a:rPr lang="en-US" sz="2000" dirty="0"/>
            </a:br>
            <a:r>
              <a:rPr lang="en-US" sz="2000" dirty="0"/>
              <a:t>Please make an appointment ahead of time if you plan to visit office hours.</a:t>
            </a:r>
            <a:r>
              <a:rPr lang="en-US" sz="1200" dirty="0"/>
              <a:t> </a:t>
            </a:r>
            <a:endParaRPr lang="en-US" sz="2800" dirty="0"/>
          </a:p>
        </p:txBody>
      </p:sp>
      <p:pic>
        <p:nvPicPr>
          <p:cNvPr id="1026" name="Picture 2" descr="http://www.tamusa.edu/brandguide/pnglogos/TAMUSA_final_logo-1.png">
            <a:extLst>
              <a:ext uri="{FF2B5EF4-FFF2-40B4-BE49-F238E27FC236}">
                <a16:creationId xmlns:a16="http://schemas.microsoft.com/office/drawing/2014/main" id="{0730068F-A1ED-5B49-A2DA-C705A9C6B1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6214" y="4544291"/>
            <a:ext cx="4015785" cy="2313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5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FCE9F54-AE24-C040-B7AD-7D3D0455A516}"/>
              </a:ext>
            </a:extLst>
          </p:cNvPr>
          <p:cNvGraphicFramePr>
            <a:graphicFrameLocks noGrp="1"/>
          </p:cNvGraphicFramePr>
          <p:nvPr>
            <p:extLst>
              <p:ext uri="{D42A27DB-BD31-4B8C-83A1-F6EECF244321}">
                <p14:modId xmlns:p14="http://schemas.microsoft.com/office/powerpoint/2010/main" val="2294970650"/>
              </p:ext>
            </p:extLst>
          </p:nvPr>
        </p:nvGraphicFramePr>
        <p:xfrm>
          <a:off x="304800" y="685800"/>
          <a:ext cx="10977015" cy="3732712"/>
        </p:xfrm>
        <a:graphic>
          <a:graphicData uri="http://schemas.openxmlformats.org/drawingml/2006/table">
            <a:tbl>
              <a:tblPr>
                <a:tableStyleId>{616DA210-FB5B-4158-B5E0-FEB733F419BA}</a:tableStyleId>
              </a:tblPr>
              <a:tblGrid>
                <a:gridCol w="862223">
                  <a:extLst>
                    <a:ext uri="{9D8B030D-6E8A-4147-A177-3AD203B41FA5}">
                      <a16:colId xmlns:a16="http://schemas.microsoft.com/office/drawing/2014/main" val="2224189838"/>
                    </a:ext>
                  </a:extLst>
                </a:gridCol>
                <a:gridCol w="3925677">
                  <a:extLst>
                    <a:ext uri="{9D8B030D-6E8A-4147-A177-3AD203B41FA5}">
                      <a16:colId xmlns:a16="http://schemas.microsoft.com/office/drawing/2014/main" val="4146677930"/>
                    </a:ext>
                  </a:extLst>
                </a:gridCol>
                <a:gridCol w="2034767">
                  <a:extLst>
                    <a:ext uri="{9D8B030D-6E8A-4147-A177-3AD203B41FA5}">
                      <a16:colId xmlns:a16="http://schemas.microsoft.com/office/drawing/2014/main" val="1748679861"/>
                    </a:ext>
                  </a:extLst>
                </a:gridCol>
                <a:gridCol w="4154348">
                  <a:extLst>
                    <a:ext uri="{9D8B030D-6E8A-4147-A177-3AD203B41FA5}">
                      <a16:colId xmlns:a16="http://schemas.microsoft.com/office/drawing/2014/main" val="3561262236"/>
                    </a:ext>
                  </a:extLst>
                </a:gridCol>
              </a:tblGrid>
              <a:tr h="200297">
                <a:tc>
                  <a:txBody>
                    <a:bodyPr/>
                    <a:lstStyle/>
                    <a:p>
                      <a:pPr algn="ctr" fontAlgn="ctr"/>
                      <a:r>
                        <a:rPr lang="en-US" sz="2000" u="none" strike="noStrike" dirty="0">
                          <a:effectLst/>
                        </a:rPr>
                        <a:t>Date</a:t>
                      </a:r>
                      <a:endParaRPr lang="en-US" sz="2000" b="1" i="0" u="none" strike="noStrike" dirty="0">
                        <a:solidFill>
                          <a:srgbClr val="000000"/>
                        </a:solidFill>
                        <a:effectLst/>
                        <a:latin typeface="Calibri" panose="020F0502020204030204" pitchFamily="34" charset="0"/>
                      </a:endParaRPr>
                    </a:p>
                  </a:txBody>
                  <a:tcPr marL="9389" marR="9389" marT="9389" marB="0" anchor="ctr">
                    <a:solidFill>
                      <a:schemeClr val="accent2"/>
                    </a:solidFill>
                  </a:tcPr>
                </a:tc>
                <a:tc>
                  <a:txBody>
                    <a:bodyPr/>
                    <a:lstStyle/>
                    <a:p>
                      <a:pPr algn="ctr" fontAlgn="ctr"/>
                      <a:r>
                        <a:rPr lang="en-US" sz="2000" u="none" strike="noStrike" dirty="0">
                          <a:effectLst/>
                        </a:rPr>
                        <a:t>Topic (reading)</a:t>
                      </a:r>
                      <a:endParaRPr lang="en-US" sz="2000" b="1" i="0" u="none" strike="noStrike" dirty="0">
                        <a:solidFill>
                          <a:srgbClr val="000000"/>
                        </a:solidFill>
                        <a:effectLst/>
                        <a:latin typeface="Calibri" panose="020F0502020204030204" pitchFamily="34" charset="0"/>
                      </a:endParaRPr>
                    </a:p>
                  </a:txBody>
                  <a:tcPr marL="9389" marR="9389" marT="9389" marB="0" anchor="ctr">
                    <a:solidFill>
                      <a:schemeClr val="accent2"/>
                    </a:solidFill>
                  </a:tcPr>
                </a:tc>
                <a:tc>
                  <a:txBody>
                    <a:bodyPr/>
                    <a:lstStyle/>
                    <a:p>
                      <a:pPr algn="ctr" fontAlgn="ctr"/>
                      <a:r>
                        <a:rPr lang="en-US" sz="2000" u="none" strike="noStrike" dirty="0">
                          <a:effectLst/>
                        </a:rPr>
                        <a:t>Due</a:t>
                      </a:r>
                      <a:endParaRPr lang="en-US" sz="2000" b="1" i="0" u="none" strike="noStrike" dirty="0">
                        <a:solidFill>
                          <a:srgbClr val="000000"/>
                        </a:solidFill>
                        <a:effectLst/>
                        <a:latin typeface="Calibri" panose="020F0502020204030204" pitchFamily="34" charset="0"/>
                      </a:endParaRPr>
                    </a:p>
                  </a:txBody>
                  <a:tcPr marL="9389" marR="9389" marT="9389" marB="0" anchor="ctr">
                    <a:solidFill>
                      <a:schemeClr val="accent2"/>
                    </a:solidFill>
                  </a:tcPr>
                </a:tc>
                <a:tc>
                  <a:txBody>
                    <a:bodyPr/>
                    <a:lstStyle/>
                    <a:p>
                      <a:pPr algn="ctr" fontAlgn="b"/>
                      <a:r>
                        <a:rPr lang="en-US" sz="2000" u="none" strike="noStrike" dirty="0">
                          <a:effectLst/>
                        </a:rPr>
                        <a:t>Also Due</a:t>
                      </a:r>
                      <a:endParaRPr lang="en-US" sz="2000" b="1" i="0" u="none" strike="noStrike" dirty="0">
                        <a:solidFill>
                          <a:srgbClr val="000000"/>
                        </a:solidFill>
                        <a:effectLst/>
                        <a:latin typeface="Calibri" panose="020F0502020204030204" pitchFamily="34" charset="0"/>
                      </a:endParaRPr>
                    </a:p>
                  </a:txBody>
                  <a:tcPr marL="9389" marR="9389" marT="9389" marB="0" anchor="b">
                    <a:solidFill>
                      <a:schemeClr val="accent2"/>
                    </a:solidFill>
                  </a:tcPr>
                </a:tc>
                <a:extLst>
                  <a:ext uri="{0D108BD9-81ED-4DB2-BD59-A6C34878D82A}">
                    <a16:rowId xmlns:a16="http://schemas.microsoft.com/office/drawing/2014/main" val="2087917192"/>
                  </a:ext>
                </a:extLst>
              </a:tr>
              <a:tr h="200297">
                <a:tc>
                  <a:txBody>
                    <a:bodyPr/>
                    <a:lstStyle/>
                    <a:p>
                      <a:pPr algn="ctr" fontAlgn="ctr"/>
                      <a:r>
                        <a:rPr lang="en-US" sz="2000" u="none" strike="noStrike">
                          <a:effectLst/>
                        </a:rPr>
                        <a:t>23-Mar</a:t>
                      </a:r>
                      <a:endParaRPr lang="en-US" sz="2000" b="1" i="0" u="none" strike="noStrike">
                        <a:solidFill>
                          <a:srgbClr val="000000"/>
                        </a:solidFill>
                        <a:effectLst/>
                        <a:latin typeface="Calibri" panose="020F0502020204030204" pitchFamily="34" charset="0"/>
                      </a:endParaRPr>
                    </a:p>
                  </a:txBody>
                  <a:tcPr marL="9389" marR="9389" marT="9389" marB="0" anchor="ctr"/>
                </a:tc>
                <a:tc>
                  <a:txBody>
                    <a:bodyPr/>
                    <a:lstStyle/>
                    <a:p>
                      <a:pPr algn="ctr" fontAlgn="b"/>
                      <a:r>
                        <a:rPr lang="en-US" sz="2000" u="none" strike="noStrike" dirty="0" err="1">
                          <a:effectLst/>
                        </a:rPr>
                        <a:t>Bem</a:t>
                      </a:r>
                      <a:r>
                        <a:rPr lang="en-US" sz="2000" u="none" strike="noStrike" dirty="0">
                          <a:effectLst/>
                        </a:rPr>
                        <a:t> discussion, using memory research</a:t>
                      </a:r>
                      <a:endParaRPr lang="en-US" sz="2000" b="0" i="0" u="none" strike="noStrike" dirty="0">
                        <a:solidFill>
                          <a:srgbClr val="000000"/>
                        </a:solidFill>
                        <a:effectLst/>
                        <a:latin typeface="Calibri" panose="020F0502020204030204" pitchFamily="34" charset="0"/>
                      </a:endParaRPr>
                    </a:p>
                  </a:txBody>
                  <a:tcPr marL="9389" marR="9389" marT="9389" marB="0" anchor="b"/>
                </a:tc>
                <a:tc>
                  <a:txBody>
                    <a:bodyPr/>
                    <a:lstStyle/>
                    <a:p>
                      <a:pPr algn="ctr" fontAlgn="b"/>
                      <a:r>
                        <a:rPr lang="en-US" sz="2000" u="none" strike="noStrike" dirty="0" err="1">
                          <a:effectLst/>
                        </a:rPr>
                        <a:t>Bem</a:t>
                      </a:r>
                      <a:r>
                        <a:rPr lang="en-US" sz="2000" u="none" strike="noStrike" dirty="0">
                          <a:effectLst/>
                        </a:rPr>
                        <a:t> reflection</a:t>
                      </a:r>
                      <a:endParaRPr lang="en-US" sz="2000" b="0" i="0" u="none" strike="noStrike" dirty="0">
                        <a:solidFill>
                          <a:srgbClr val="000000"/>
                        </a:solidFill>
                        <a:effectLst/>
                        <a:latin typeface="Calibri" panose="020F0502020204030204" pitchFamily="34" charset="0"/>
                      </a:endParaRPr>
                    </a:p>
                  </a:txBody>
                  <a:tcPr marL="9389" marR="9389" marT="9389" marB="0" anchor="b"/>
                </a:tc>
                <a:tc>
                  <a:txBody>
                    <a:bodyPr/>
                    <a:lstStyle/>
                    <a:p>
                      <a:pPr algn="ctr" fontAlgn="b"/>
                      <a:r>
                        <a:rPr lang="en-US" sz="2000" u="none" strike="noStrike" dirty="0">
                          <a:effectLst/>
                        </a:rPr>
                        <a:t>Upload your presentation paper</a:t>
                      </a:r>
                      <a:endParaRPr lang="en-US" sz="2000" b="0" i="0" u="none" strike="noStrike" dirty="0">
                        <a:solidFill>
                          <a:srgbClr val="000000"/>
                        </a:solidFill>
                        <a:effectLst/>
                        <a:latin typeface="Calibri" panose="020F0502020204030204" pitchFamily="34" charset="0"/>
                      </a:endParaRPr>
                    </a:p>
                  </a:txBody>
                  <a:tcPr marL="9389" marR="9389" marT="9389" marB="0" anchor="b"/>
                </a:tc>
                <a:extLst>
                  <a:ext uri="{0D108BD9-81ED-4DB2-BD59-A6C34878D82A}">
                    <a16:rowId xmlns:a16="http://schemas.microsoft.com/office/drawing/2014/main" val="1159000947"/>
                  </a:ext>
                </a:extLst>
              </a:tr>
              <a:tr h="200297">
                <a:tc>
                  <a:txBody>
                    <a:bodyPr/>
                    <a:lstStyle/>
                    <a:p>
                      <a:pPr algn="ctr" fontAlgn="ctr"/>
                      <a:r>
                        <a:rPr lang="en-US" sz="2000" u="none" strike="noStrike" dirty="0">
                          <a:effectLst/>
                        </a:rPr>
                        <a:t>30-Mar</a:t>
                      </a:r>
                      <a:endParaRPr lang="en-US" sz="2000" b="1" i="0" u="none" strike="noStrike" dirty="0">
                        <a:solidFill>
                          <a:srgbClr val="000000"/>
                        </a:solidFill>
                        <a:effectLst/>
                        <a:latin typeface="Calibri" panose="020F0502020204030204" pitchFamily="34" charset="0"/>
                      </a:endParaRPr>
                    </a:p>
                  </a:txBody>
                  <a:tcPr marL="9389" marR="9389" marT="9389" marB="0" anchor="ctr"/>
                </a:tc>
                <a:tc>
                  <a:txBody>
                    <a:bodyPr/>
                    <a:lstStyle/>
                    <a:p>
                      <a:pPr algn="ctr" fontAlgn="b"/>
                      <a:r>
                        <a:rPr lang="en-US" sz="2000" u="none" strike="noStrike">
                          <a:effectLst/>
                        </a:rPr>
                        <a:t>A&amp;M Degree plan advice, career services</a:t>
                      </a:r>
                      <a:endParaRPr lang="en-US" sz="2000" b="0" i="0" u="none" strike="noStrike">
                        <a:solidFill>
                          <a:srgbClr val="000000"/>
                        </a:solidFill>
                        <a:effectLst/>
                        <a:latin typeface="Calibri" panose="020F0502020204030204" pitchFamily="34" charset="0"/>
                      </a:endParaRPr>
                    </a:p>
                  </a:txBody>
                  <a:tcPr marL="9389" marR="9389" marT="9389" marB="0" anchor="b"/>
                </a:tc>
                <a:tc>
                  <a:txBody>
                    <a:bodyPr/>
                    <a:lstStyle/>
                    <a:p>
                      <a:pPr algn="ctr" fontAlgn="b"/>
                      <a:endParaRPr lang="en-US" sz="2000" b="0" i="0" u="none" strike="noStrike">
                        <a:solidFill>
                          <a:srgbClr val="000000"/>
                        </a:solidFill>
                        <a:effectLst/>
                        <a:latin typeface="Calibri" panose="020F0502020204030204" pitchFamily="34" charset="0"/>
                      </a:endParaRPr>
                    </a:p>
                  </a:txBody>
                  <a:tcPr marL="9389" marR="9389" marT="9389" marB="0" anchor="b"/>
                </a:tc>
                <a:tc>
                  <a:txBody>
                    <a:bodyPr/>
                    <a:lstStyle/>
                    <a:p>
                      <a:pPr algn="ctr" fontAlgn="b"/>
                      <a:endParaRPr lang="en-US" sz="2000" b="0" i="0" u="none" strike="noStrike">
                        <a:solidFill>
                          <a:srgbClr val="000000"/>
                        </a:solidFill>
                        <a:effectLst/>
                        <a:latin typeface="Calibri" panose="020F0502020204030204" pitchFamily="34" charset="0"/>
                      </a:endParaRPr>
                    </a:p>
                  </a:txBody>
                  <a:tcPr marL="9389" marR="9389" marT="9389" marB="0" anchor="b"/>
                </a:tc>
                <a:extLst>
                  <a:ext uri="{0D108BD9-81ED-4DB2-BD59-A6C34878D82A}">
                    <a16:rowId xmlns:a16="http://schemas.microsoft.com/office/drawing/2014/main" val="3347931771"/>
                  </a:ext>
                </a:extLst>
              </a:tr>
              <a:tr h="200297">
                <a:tc>
                  <a:txBody>
                    <a:bodyPr/>
                    <a:lstStyle/>
                    <a:p>
                      <a:pPr algn="ctr" fontAlgn="ctr"/>
                      <a:r>
                        <a:rPr lang="en-US" sz="2000" u="none" strike="noStrike">
                          <a:effectLst/>
                        </a:rPr>
                        <a:t>6-Apr</a:t>
                      </a:r>
                      <a:endParaRPr lang="en-US" sz="2000" b="1" i="0" u="none" strike="noStrike">
                        <a:solidFill>
                          <a:srgbClr val="000000"/>
                        </a:solidFill>
                        <a:effectLst/>
                        <a:latin typeface="Calibri" panose="020F0502020204030204" pitchFamily="34" charset="0"/>
                      </a:endParaRPr>
                    </a:p>
                  </a:txBody>
                  <a:tcPr marL="9389" marR="9389" marT="9389" marB="0" anchor="ctr"/>
                </a:tc>
                <a:tc>
                  <a:txBody>
                    <a:bodyPr/>
                    <a:lstStyle/>
                    <a:p>
                      <a:pPr algn="ctr" fontAlgn="b"/>
                      <a:r>
                        <a:rPr lang="en-US" sz="2000" u="none" strike="noStrike">
                          <a:effectLst/>
                        </a:rPr>
                        <a:t>No lecture, spend week watching presentations</a:t>
                      </a:r>
                      <a:endParaRPr lang="en-US" sz="2000" b="0" i="0" u="none" strike="noStrike">
                        <a:solidFill>
                          <a:srgbClr val="000000"/>
                        </a:solidFill>
                        <a:effectLst/>
                        <a:latin typeface="Calibri" panose="020F0502020204030204" pitchFamily="34" charset="0"/>
                      </a:endParaRPr>
                    </a:p>
                  </a:txBody>
                  <a:tcPr marL="9389" marR="9389" marT="9389" marB="0" anchor="b"/>
                </a:tc>
                <a:tc gridSpan="2">
                  <a:txBody>
                    <a:bodyPr/>
                    <a:lstStyle/>
                    <a:p>
                      <a:pPr algn="ctr" fontAlgn="b"/>
                      <a:r>
                        <a:rPr lang="en-US" sz="2000" u="none" strike="noStrike" dirty="0">
                          <a:effectLst/>
                        </a:rPr>
                        <a:t>Article presentation slides, audio, questions</a:t>
                      </a:r>
                      <a:endParaRPr lang="en-US" sz="2000" b="0" i="0" u="none" strike="noStrike" dirty="0">
                        <a:solidFill>
                          <a:srgbClr val="000000"/>
                        </a:solidFill>
                        <a:effectLst/>
                        <a:latin typeface="Calibri" panose="020F0502020204030204" pitchFamily="34" charset="0"/>
                      </a:endParaRPr>
                    </a:p>
                  </a:txBody>
                  <a:tcPr marL="9389" marR="9389" marT="9389" marB="0" anchor="b"/>
                </a:tc>
                <a:tc hMerge="1">
                  <a:txBody>
                    <a:bodyPr/>
                    <a:lstStyle/>
                    <a:p>
                      <a:endParaRPr lang="en-US"/>
                    </a:p>
                  </a:txBody>
                  <a:tcPr/>
                </a:tc>
                <a:extLst>
                  <a:ext uri="{0D108BD9-81ED-4DB2-BD59-A6C34878D82A}">
                    <a16:rowId xmlns:a16="http://schemas.microsoft.com/office/drawing/2014/main" val="3247959866"/>
                  </a:ext>
                </a:extLst>
              </a:tr>
              <a:tr h="200297">
                <a:tc>
                  <a:txBody>
                    <a:bodyPr/>
                    <a:lstStyle/>
                    <a:p>
                      <a:pPr algn="ctr" fontAlgn="ctr"/>
                      <a:r>
                        <a:rPr lang="en-US" sz="2000" u="none" strike="noStrike">
                          <a:effectLst/>
                        </a:rPr>
                        <a:t>13-Apr</a:t>
                      </a:r>
                      <a:endParaRPr lang="en-US" sz="2000" b="1" i="0" u="none" strike="noStrike">
                        <a:solidFill>
                          <a:srgbClr val="000000"/>
                        </a:solidFill>
                        <a:effectLst/>
                        <a:latin typeface="Calibri" panose="020F0502020204030204" pitchFamily="34" charset="0"/>
                      </a:endParaRPr>
                    </a:p>
                  </a:txBody>
                  <a:tcPr marL="9389" marR="9389" marT="9389" marB="0" anchor="ctr"/>
                </a:tc>
                <a:tc>
                  <a:txBody>
                    <a:bodyPr/>
                    <a:lstStyle/>
                    <a:p>
                      <a:pPr algn="ctr" fontAlgn="b"/>
                      <a:r>
                        <a:rPr lang="en-US" sz="2000" u="none" strike="noStrike">
                          <a:effectLst/>
                        </a:rPr>
                        <a:t>Simmons et al (2011)</a:t>
                      </a:r>
                      <a:endParaRPr lang="en-US" sz="2000" b="0" i="0" u="none" strike="noStrike">
                        <a:solidFill>
                          <a:srgbClr val="000000"/>
                        </a:solidFill>
                        <a:effectLst/>
                        <a:latin typeface="Calibri" panose="020F0502020204030204" pitchFamily="34" charset="0"/>
                      </a:endParaRPr>
                    </a:p>
                  </a:txBody>
                  <a:tcPr marL="9389" marR="9389" marT="9389"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Reflection 2</a:t>
                      </a:r>
                      <a:endParaRPr lang="en-US" sz="2000" b="0" i="0" u="none" strike="noStrike" dirty="0">
                        <a:solidFill>
                          <a:srgbClr val="000000"/>
                        </a:solidFill>
                        <a:effectLst/>
                        <a:latin typeface="Calibri" panose="020F0502020204030204" pitchFamily="34" charset="0"/>
                      </a:endParaRPr>
                    </a:p>
                  </a:txBody>
                  <a:tcPr marL="9389" marR="9389" marT="9389"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9389" marR="9389" marT="9389" marB="0" anchor="b"/>
                </a:tc>
                <a:extLst>
                  <a:ext uri="{0D108BD9-81ED-4DB2-BD59-A6C34878D82A}">
                    <a16:rowId xmlns:a16="http://schemas.microsoft.com/office/drawing/2014/main" val="3063106869"/>
                  </a:ext>
                </a:extLst>
              </a:tr>
              <a:tr h="200297">
                <a:tc>
                  <a:txBody>
                    <a:bodyPr/>
                    <a:lstStyle/>
                    <a:p>
                      <a:pPr algn="ctr" fontAlgn="ctr"/>
                      <a:r>
                        <a:rPr lang="en-US" sz="2000" u="none" strike="noStrike">
                          <a:effectLst/>
                        </a:rPr>
                        <a:t>20-Apr</a:t>
                      </a:r>
                      <a:endParaRPr lang="en-US" sz="2000" b="1" i="0" u="none" strike="noStrike">
                        <a:solidFill>
                          <a:srgbClr val="000000"/>
                        </a:solidFill>
                        <a:effectLst/>
                        <a:latin typeface="Calibri" panose="020F0502020204030204" pitchFamily="34" charset="0"/>
                      </a:endParaRPr>
                    </a:p>
                  </a:txBody>
                  <a:tcPr marL="9389" marR="9389" marT="9389" marB="0" anchor="ctr"/>
                </a:tc>
                <a:tc>
                  <a:txBody>
                    <a:bodyPr/>
                    <a:lstStyle/>
                    <a:p>
                      <a:pPr algn="ctr" fontAlgn="b"/>
                      <a:r>
                        <a:rPr lang="en-US" sz="2000" u="none" strike="noStrike">
                          <a:effectLst/>
                        </a:rPr>
                        <a:t>Problems in Psych (NYT &amp; 538 PDF's)</a:t>
                      </a:r>
                      <a:endParaRPr lang="en-US" sz="2000" b="0" i="0" u="none" strike="noStrike">
                        <a:solidFill>
                          <a:srgbClr val="000000"/>
                        </a:solidFill>
                        <a:effectLst/>
                        <a:latin typeface="Calibri" panose="020F0502020204030204" pitchFamily="34" charset="0"/>
                      </a:endParaRPr>
                    </a:p>
                  </a:txBody>
                  <a:tcPr marL="9389" marR="9389" marT="9389"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Presentation quiz</a:t>
                      </a:r>
                      <a:endParaRPr lang="en-US" sz="2000" b="0" i="0" u="none" strike="noStrike" dirty="0">
                        <a:solidFill>
                          <a:srgbClr val="000000"/>
                        </a:solidFill>
                        <a:effectLst/>
                        <a:latin typeface="Calibri" panose="020F0502020204030204" pitchFamily="34" charset="0"/>
                      </a:endParaRPr>
                    </a:p>
                  </a:txBody>
                  <a:tcPr marL="9389" marR="9389" marT="9389" marB="0" anchor="b"/>
                </a:tc>
                <a:tc>
                  <a:txBody>
                    <a:bodyPr/>
                    <a:lstStyle/>
                    <a:p>
                      <a:pPr algn="ctr" fontAlgn="b"/>
                      <a:endParaRPr lang="en-US" sz="2000" b="0" i="0" u="none" strike="noStrike">
                        <a:solidFill>
                          <a:srgbClr val="000000"/>
                        </a:solidFill>
                        <a:effectLst/>
                        <a:latin typeface="Calibri" panose="020F0502020204030204" pitchFamily="34" charset="0"/>
                      </a:endParaRPr>
                    </a:p>
                  </a:txBody>
                  <a:tcPr marL="9389" marR="9389" marT="9389" marB="0" anchor="b"/>
                </a:tc>
                <a:extLst>
                  <a:ext uri="{0D108BD9-81ED-4DB2-BD59-A6C34878D82A}">
                    <a16:rowId xmlns:a16="http://schemas.microsoft.com/office/drawing/2014/main" val="790790513"/>
                  </a:ext>
                </a:extLst>
              </a:tr>
              <a:tr h="200297">
                <a:tc>
                  <a:txBody>
                    <a:bodyPr/>
                    <a:lstStyle/>
                    <a:p>
                      <a:pPr algn="ctr" fontAlgn="ctr"/>
                      <a:r>
                        <a:rPr lang="en-US" sz="2000" u="none" strike="noStrike">
                          <a:effectLst/>
                        </a:rPr>
                        <a:t>27-Apr</a:t>
                      </a:r>
                      <a:endParaRPr lang="en-US" sz="2000" b="1" i="0" u="none" strike="noStrike">
                        <a:solidFill>
                          <a:srgbClr val="000000"/>
                        </a:solidFill>
                        <a:effectLst/>
                        <a:latin typeface="Calibri" panose="020F0502020204030204" pitchFamily="34" charset="0"/>
                      </a:endParaRPr>
                    </a:p>
                  </a:txBody>
                  <a:tcPr marL="9389" marR="9389" marT="9389" marB="0" anchor="ctr"/>
                </a:tc>
                <a:tc>
                  <a:txBody>
                    <a:bodyPr/>
                    <a:lstStyle/>
                    <a:p>
                      <a:pPr algn="ctr" fontAlgn="b"/>
                      <a:r>
                        <a:rPr lang="en-US" sz="2000" u="none" strike="noStrike">
                          <a:effectLst/>
                        </a:rPr>
                        <a:t>Myths about working with a psych degree</a:t>
                      </a:r>
                      <a:endParaRPr lang="en-US" sz="2000" b="0" i="0" u="none" strike="noStrike">
                        <a:solidFill>
                          <a:srgbClr val="000000"/>
                        </a:solidFill>
                        <a:effectLst/>
                        <a:latin typeface="Calibri" panose="020F0502020204030204" pitchFamily="34" charset="0"/>
                      </a:endParaRPr>
                    </a:p>
                  </a:txBody>
                  <a:tcPr marL="9389" marR="9389" marT="9389" marB="0" anchor="b"/>
                </a:tc>
                <a:tc gridSpan="2">
                  <a:txBody>
                    <a:bodyPr/>
                    <a:lstStyle/>
                    <a:p>
                      <a:pPr algn="ctr" fontAlgn="b"/>
                      <a:r>
                        <a:rPr lang="en-US" sz="2000" u="none" strike="noStrike">
                          <a:effectLst/>
                        </a:rPr>
                        <a:t>Your future presentation slides, audio, questions</a:t>
                      </a:r>
                      <a:endParaRPr lang="en-US" sz="2000" b="0" i="0" u="none" strike="noStrike">
                        <a:solidFill>
                          <a:srgbClr val="000000"/>
                        </a:solidFill>
                        <a:effectLst/>
                        <a:latin typeface="Calibri" panose="020F0502020204030204" pitchFamily="34" charset="0"/>
                      </a:endParaRPr>
                    </a:p>
                  </a:txBody>
                  <a:tcPr marL="9389" marR="9389" marT="9389" marB="0" anchor="b"/>
                </a:tc>
                <a:tc hMerge="1">
                  <a:txBody>
                    <a:bodyPr/>
                    <a:lstStyle/>
                    <a:p>
                      <a:endParaRPr lang="en-US"/>
                    </a:p>
                  </a:txBody>
                  <a:tcPr/>
                </a:tc>
                <a:extLst>
                  <a:ext uri="{0D108BD9-81ED-4DB2-BD59-A6C34878D82A}">
                    <a16:rowId xmlns:a16="http://schemas.microsoft.com/office/drawing/2014/main" val="1056170851"/>
                  </a:ext>
                </a:extLst>
              </a:tr>
              <a:tr h="200297">
                <a:tc>
                  <a:txBody>
                    <a:bodyPr/>
                    <a:lstStyle/>
                    <a:p>
                      <a:pPr algn="ctr" fontAlgn="ctr"/>
                      <a:r>
                        <a:rPr lang="en-US" sz="2000" u="none" strike="noStrike" dirty="0">
                          <a:effectLst/>
                        </a:rPr>
                        <a:t>11-May</a:t>
                      </a:r>
                      <a:endParaRPr lang="en-US" sz="2000" b="1" i="0" u="none" strike="noStrike" dirty="0">
                        <a:solidFill>
                          <a:srgbClr val="000000"/>
                        </a:solidFill>
                        <a:effectLst/>
                        <a:latin typeface="Calibri" panose="020F0502020204030204" pitchFamily="34" charset="0"/>
                      </a:endParaRPr>
                    </a:p>
                  </a:txBody>
                  <a:tcPr marL="9389" marR="9389" marT="9389" marB="0" anchor="ctr"/>
                </a:tc>
                <a:tc>
                  <a:txBody>
                    <a:bodyPr/>
                    <a:lstStyle/>
                    <a:p>
                      <a:pPr algn="ctr" fontAlgn="b"/>
                      <a:r>
                        <a:rPr lang="en-US" sz="2000" u="none" strike="noStrike">
                          <a:effectLst/>
                        </a:rPr>
                        <a:t>Final exam date</a:t>
                      </a:r>
                      <a:endParaRPr lang="en-US" sz="2000" b="0" i="1" u="none" strike="noStrike">
                        <a:solidFill>
                          <a:srgbClr val="000000"/>
                        </a:solidFill>
                        <a:effectLst/>
                        <a:latin typeface="Calibri" panose="020F0502020204030204" pitchFamily="34" charset="0"/>
                      </a:endParaRPr>
                    </a:p>
                  </a:txBody>
                  <a:tcPr marL="9389" marR="9389" marT="9389" marB="0" anchor="b"/>
                </a:tc>
                <a:tc gridSpan="2">
                  <a:txBody>
                    <a:bodyPr/>
                    <a:lstStyle/>
                    <a:p>
                      <a:pPr algn="ctr" fontAlgn="b"/>
                      <a:r>
                        <a:rPr lang="en-US" sz="2000" u="none" strike="noStrike" dirty="0">
                          <a:effectLst/>
                        </a:rPr>
                        <a:t>Presentation quiz, Final Reflection Paper, take final exam</a:t>
                      </a:r>
                      <a:endParaRPr lang="en-US" sz="2000" b="0" i="0" u="none" strike="noStrike" dirty="0">
                        <a:solidFill>
                          <a:srgbClr val="000000"/>
                        </a:solidFill>
                        <a:effectLst/>
                        <a:latin typeface="Calibri" panose="020F0502020204030204" pitchFamily="34" charset="0"/>
                      </a:endParaRPr>
                    </a:p>
                  </a:txBody>
                  <a:tcPr marL="9389" marR="9389" marT="9389" marB="0" anchor="b"/>
                </a:tc>
                <a:tc hMerge="1">
                  <a:txBody>
                    <a:bodyPr/>
                    <a:lstStyle/>
                    <a:p>
                      <a:endParaRPr lang="en-US"/>
                    </a:p>
                  </a:txBody>
                  <a:tcPr/>
                </a:tc>
                <a:extLst>
                  <a:ext uri="{0D108BD9-81ED-4DB2-BD59-A6C34878D82A}">
                    <a16:rowId xmlns:a16="http://schemas.microsoft.com/office/drawing/2014/main" val="1265059037"/>
                  </a:ext>
                </a:extLst>
              </a:tr>
            </a:tbl>
          </a:graphicData>
        </a:graphic>
      </p:graphicFrame>
    </p:spTree>
    <p:extLst>
      <p:ext uri="{BB962C8B-B14F-4D97-AF65-F5344CB8AC3E}">
        <p14:creationId xmlns:p14="http://schemas.microsoft.com/office/powerpoint/2010/main" val="846704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70937D-51B3-A84A-B57D-3C3E9A7F7CC2}"/>
              </a:ext>
            </a:extLst>
          </p:cNvPr>
          <p:cNvSpPr>
            <a:spLocks noGrp="1"/>
          </p:cNvSpPr>
          <p:nvPr>
            <p:ph type="title"/>
          </p:nvPr>
        </p:nvSpPr>
        <p:spPr/>
        <p:txBody>
          <a:bodyPr/>
          <a:lstStyle/>
          <a:p>
            <a:r>
              <a:rPr lang="en-US" dirty="0"/>
              <a:t>Now that you’ve read some psychology…</a:t>
            </a:r>
          </a:p>
        </p:txBody>
      </p:sp>
      <p:sp>
        <p:nvSpPr>
          <p:cNvPr id="4" name="Content Placeholder 3">
            <a:extLst>
              <a:ext uri="{FF2B5EF4-FFF2-40B4-BE49-F238E27FC236}">
                <a16:creationId xmlns:a16="http://schemas.microsoft.com/office/drawing/2014/main" id="{0D956BB1-35FC-9F42-866E-1F83C713894B}"/>
              </a:ext>
            </a:extLst>
          </p:cNvPr>
          <p:cNvSpPr>
            <a:spLocks noGrp="1"/>
          </p:cNvSpPr>
          <p:nvPr>
            <p:ph idx="1"/>
          </p:nvPr>
        </p:nvSpPr>
        <p:spPr/>
        <p:txBody>
          <a:bodyPr/>
          <a:lstStyle/>
          <a:p>
            <a:r>
              <a:rPr lang="en-US" dirty="0"/>
              <a:t>Let’s talk about methodology. </a:t>
            </a:r>
          </a:p>
          <a:p>
            <a:r>
              <a:rPr lang="en-US" dirty="0"/>
              <a:t>R&amp;M I &amp; II are packed, hard to find room for some issues</a:t>
            </a:r>
          </a:p>
          <a:p>
            <a:r>
              <a:rPr lang="en-US" dirty="0"/>
              <a:t>Psych has changed dramatically in the last 10 years</a:t>
            </a:r>
          </a:p>
        </p:txBody>
      </p:sp>
    </p:spTree>
    <p:extLst>
      <p:ext uri="{BB962C8B-B14F-4D97-AF65-F5344CB8AC3E}">
        <p14:creationId xmlns:p14="http://schemas.microsoft.com/office/powerpoint/2010/main" val="2101748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2B819-2AC3-614C-89D2-3ED2B86C162C}"/>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5A0F8AD6-33CC-A943-AC27-55810FBBCD1B}"/>
              </a:ext>
            </a:extLst>
          </p:cNvPr>
          <p:cNvPicPr>
            <a:picLocks noChangeAspect="1"/>
          </p:cNvPicPr>
          <p:nvPr/>
        </p:nvPicPr>
        <p:blipFill>
          <a:blip r:embed="rId3"/>
          <a:stretch>
            <a:fillRect/>
          </a:stretch>
        </p:blipFill>
        <p:spPr>
          <a:xfrm>
            <a:off x="0" y="365125"/>
            <a:ext cx="12192000" cy="4684669"/>
          </a:xfrm>
          <a:prstGeom prst="rect">
            <a:avLst/>
          </a:prstGeom>
        </p:spPr>
      </p:pic>
    </p:spTree>
    <p:extLst>
      <p:ext uri="{BB962C8B-B14F-4D97-AF65-F5344CB8AC3E}">
        <p14:creationId xmlns:p14="http://schemas.microsoft.com/office/powerpoint/2010/main" val="1796253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12AC78-4434-7641-B666-26E7958239F7}"/>
              </a:ext>
            </a:extLst>
          </p:cNvPr>
          <p:cNvSpPr>
            <a:spLocks noGrp="1"/>
          </p:cNvSpPr>
          <p:nvPr>
            <p:ph type="title"/>
          </p:nvPr>
        </p:nvSpPr>
        <p:spPr/>
        <p:txBody>
          <a:bodyPr/>
          <a:lstStyle/>
          <a:p>
            <a:r>
              <a:rPr lang="en-US" dirty="0"/>
              <a:t>Researcher degrees of freedom (decisions)</a:t>
            </a:r>
          </a:p>
        </p:txBody>
      </p:sp>
      <p:sp>
        <p:nvSpPr>
          <p:cNvPr id="4" name="Content Placeholder 3">
            <a:extLst>
              <a:ext uri="{FF2B5EF4-FFF2-40B4-BE49-F238E27FC236}">
                <a16:creationId xmlns:a16="http://schemas.microsoft.com/office/drawing/2014/main" id="{370769DD-767A-DA41-B4BE-DD919B2EC7F5}"/>
              </a:ext>
            </a:extLst>
          </p:cNvPr>
          <p:cNvSpPr>
            <a:spLocks noGrp="1"/>
          </p:cNvSpPr>
          <p:nvPr>
            <p:ph idx="1"/>
          </p:nvPr>
        </p:nvSpPr>
        <p:spPr/>
        <p:txBody>
          <a:bodyPr/>
          <a:lstStyle/>
          <a:p>
            <a:r>
              <a:rPr lang="en-US" dirty="0"/>
              <a:t>Should more data be collected? </a:t>
            </a:r>
          </a:p>
          <a:p>
            <a:r>
              <a:rPr lang="en-US" dirty="0"/>
              <a:t>Should some observations be excluded? </a:t>
            </a:r>
          </a:p>
          <a:p>
            <a:r>
              <a:rPr lang="en-US" dirty="0"/>
              <a:t>Which conditions should be combined and which ones compared?</a:t>
            </a:r>
          </a:p>
          <a:p>
            <a:r>
              <a:rPr lang="en-US" dirty="0"/>
              <a:t>Which control variables should be considered? </a:t>
            </a:r>
          </a:p>
          <a:p>
            <a:r>
              <a:rPr lang="en-US" dirty="0"/>
              <a:t>Should specific measures be combined or transformed or both?</a:t>
            </a:r>
          </a:p>
          <a:p>
            <a:r>
              <a:rPr lang="en-US" dirty="0"/>
              <a:t>Etc.</a:t>
            </a:r>
          </a:p>
        </p:txBody>
      </p:sp>
    </p:spTree>
    <p:extLst>
      <p:ext uri="{BB962C8B-B14F-4D97-AF65-F5344CB8AC3E}">
        <p14:creationId xmlns:p14="http://schemas.microsoft.com/office/powerpoint/2010/main" val="3753148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6D1CD-6B27-BE41-8B32-87993BC42B5D}"/>
              </a:ext>
            </a:extLst>
          </p:cNvPr>
          <p:cNvSpPr>
            <a:spLocks noGrp="1"/>
          </p:cNvSpPr>
          <p:nvPr>
            <p:ph type="title"/>
          </p:nvPr>
        </p:nvSpPr>
        <p:spPr>
          <a:xfrm>
            <a:off x="0" y="-58377"/>
            <a:ext cx="10515600" cy="1325563"/>
          </a:xfrm>
        </p:spPr>
        <p:txBody>
          <a:bodyPr/>
          <a:lstStyle/>
          <a:p>
            <a:r>
              <a:rPr lang="en-US" dirty="0"/>
              <a:t>The Studies</a:t>
            </a:r>
          </a:p>
        </p:txBody>
      </p:sp>
      <p:pic>
        <p:nvPicPr>
          <p:cNvPr id="5" name="Content Placeholder 4">
            <a:extLst>
              <a:ext uri="{FF2B5EF4-FFF2-40B4-BE49-F238E27FC236}">
                <a16:creationId xmlns:a16="http://schemas.microsoft.com/office/drawing/2014/main" id="{AEAE92C5-3306-1643-8512-8EE6F4AB10A3}"/>
              </a:ext>
            </a:extLst>
          </p:cNvPr>
          <p:cNvPicPr>
            <a:picLocks noGrp="1" noChangeAspect="1"/>
          </p:cNvPicPr>
          <p:nvPr>
            <p:ph idx="1"/>
          </p:nvPr>
        </p:nvPicPr>
        <p:blipFill>
          <a:blip r:embed="rId3"/>
          <a:stretch>
            <a:fillRect/>
          </a:stretch>
        </p:blipFill>
        <p:spPr>
          <a:xfrm>
            <a:off x="126783" y="1267186"/>
            <a:ext cx="5621874" cy="5078196"/>
          </a:xfrm>
        </p:spPr>
      </p:pic>
      <p:pic>
        <p:nvPicPr>
          <p:cNvPr id="7" name="Picture 6">
            <a:extLst>
              <a:ext uri="{FF2B5EF4-FFF2-40B4-BE49-F238E27FC236}">
                <a16:creationId xmlns:a16="http://schemas.microsoft.com/office/drawing/2014/main" id="{5BA1336D-1A73-104D-9036-6A18412A4A06}"/>
              </a:ext>
            </a:extLst>
          </p:cNvPr>
          <p:cNvPicPr>
            <a:picLocks noChangeAspect="1"/>
          </p:cNvPicPr>
          <p:nvPr/>
        </p:nvPicPr>
        <p:blipFill>
          <a:blip r:embed="rId4"/>
          <a:stretch>
            <a:fillRect/>
          </a:stretch>
        </p:blipFill>
        <p:spPr>
          <a:xfrm>
            <a:off x="5875440" y="192810"/>
            <a:ext cx="6235700" cy="6527800"/>
          </a:xfrm>
          <a:prstGeom prst="rect">
            <a:avLst/>
          </a:prstGeom>
        </p:spPr>
      </p:pic>
    </p:spTree>
    <p:extLst>
      <p:ext uri="{BB962C8B-B14F-4D97-AF65-F5344CB8AC3E}">
        <p14:creationId xmlns:p14="http://schemas.microsoft.com/office/powerpoint/2010/main" val="4066822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13E21-A917-714C-8270-9F995697AA0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4F4A0D0-89B1-6441-A69E-C5344A4C0DCF}"/>
              </a:ext>
            </a:extLst>
          </p:cNvPr>
          <p:cNvPicPr>
            <a:picLocks noGrp="1" noChangeAspect="1"/>
          </p:cNvPicPr>
          <p:nvPr>
            <p:ph idx="1"/>
          </p:nvPr>
        </p:nvPicPr>
        <p:blipFill>
          <a:blip r:embed="rId3"/>
          <a:stretch>
            <a:fillRect/>
          </a:stretch>
        </p:blipFill>
        <p:spPr>
          <a:xfrm>
            <a:off x="2488663" y="49645"/>
            <a:ext cx="7126392" cy="6808355"/>
          </a:xfrm>
        </p:spPr>
      </p:pic>
    </p:spTree>
    <p:extLst>
      <p:ext uri="{BB962C8B-B14F-4D97-AF65-F5344CB8AC3E}">
        <p14:creationId xmlns:p14="http://schemas.microsoft.com/office/powerpoint/2010/main" val="1120535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13E21-A917-714C-8270-9F995697AA0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4F4A0D0-89B1-6441-A69E-C5344A4C0DCF}"/>
              </a:ext>
            </a:extLst>
          </p:cNvPr>
          <p:cNvPicPr>
            <a:picLocks noGrp="1" noChangeAspect="1"/>
          </p:cNvPicPr>
          <p:nvPr>
            <p:ph idx="1"/>
          </p:nvPr>
        </p:nvPicPr>
        <p:blipFill>
          <a:blip r:embed="rId3"/>
          <a:stretch>
            <a:fillRect/>
          </a:stretch>
        </p:blipFill>
        <p:spPr>
          <a:xfrm>
            <a:off x="2488663" y="49645"/>
            <a:ext cx="7126392" cy="6808355"/>
          </a:xfrm>
        </p:spPr>
      </p:pic>
    </p:spTree>
    <p:extLst>
      <p:ext uri="{BB962C8B-B14F-4D97-AF65-F5344CB8AC3E}">
        <p14:creationId xmlns:p14="http://schemas.microsoft.com/office/powerpoint/2010/main" val="174203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1FF3F-A63D-7744-B5E1-F0B04C4F2B5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981A8626-D8A8-8547-8581-AB575802CB80}"/>
              </a:ext>
            </a:extLst>
          </p:cNvPr>
          <p:cNvPicPr>
            <a:picLocks noGrp="1" noChangeAspect="1"/>
          </p:cNvPicPr>
          <p:nvPr>
            <p:ph idx="1"/>
          </p:nvPr>
        </p:nvPicPr>
        <p:blipFill>
          <a:blip r:embed="rId2"/>
          <a:stretch>
            <a:fillRect/>
          </a:stretch>
        </p:blipFill>
        <p:spPr>
          <a:xfrm>
            <a:off x="1981510" y="-1481"/>
            <a:ext cx="7730525" cy="6859481"/>
          </a:xfrm>
        </p:spPr>
      </p:pic>
    </p:spTree>
    <p:extLst>
      <p:ext uri="{BB962C8B-B14F-4D97-AF65-F5344CB8AC3E}">
        <p14:creationId xmlns:p14="http://schemas.microsoft.com/office/powerpoint/2010/main" val="1304375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7F561-0256-8646-A992-682625EB739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D641C7B-4E3F-504F-A361-B6498D901B45}"/>
              </a:ext>
            </a:extLst>
          </p:cNvPr>
          <p:cNvPicPr>
            <a:picLocks noGrp="1" noChangeAspect="1"/>
          </p:cNvPicPr>
          <p:nvPr>
            <p:ph idx="1"/>
          </p:nvPr>
        </p:nvPicPr>
        <p:blipFill>
          <a:blip r:embed="rId2"/>
          <a:stretch>
            <a:fillRect/>
          </a:stretch>
        </p:blipFill>
        <p:spPr>
          <a:xfrm>
            <a:off x="1943431" y="17985"/>
            <a:ext cx="6826496" cy="6840015"/>
          </a:xfrm>
        </p:spPr>
      </p:pic>
    </p:spTree>
    <p:extLst>
      <p:ext uri="{BB962C8B-B14F-4D97-AF65-F5344CB8AC3E}">
        <p14:creationId xmlns:p14="http://schemas.microsoft.com/office/powerpoint/2010/main" val="145990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2090-51F6-8B49-AE38-424B56C6E28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56B0BEA-F707-AA42-9E09-AB5BC0F173F4}"/>
              </a:ext>
            </a:extLst>
          </p:cNvPr>
          <p:cNvPicPr>
            <a:picLocks noGrp="1" noChangeAspect="1"/>
          </p:cNvPicPr>
          <p:nvPr>
            <p:ph idx="1"/>
          </p:nvPr>
        </p:nvPicPr>
        <p:blipFill>
          <a:blip r:embed="rId2"/>
          <a:stretch>
            <a:fillRect/>
          </a:stretch>
        </p:blipFill>
        <p:spPr>
          <a:xfrm>
            <a:off x="0" y="914834"/>
            <a:ext cx="12278531" cy="4574074"/>
          </a:xfrm>
        </p:spPr>
      </p:pic>
    </p:spTree>
    <p:extLst>
      <p:ext uri="{BB962C8B-B14F-4D97-AF65-F5344CB8AC3E}">
        <p14:creationId xmlns:p14="http://schemas.microsoft.com/office/powerpoint/2010/main" val="3808905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9BB76-EEFA-9D48-9FCD-B9BD2C99226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4776A87-0411-CE43-8451-6318FFFD8204}"/>
              </a:ext>
            </a:extLst>
          </p:cNvPr>
          <p:cNvPicPr>
            <a:picLocks noGrp="1" noChangeAspect="1"/>
          </p:cNvPicPr>
          <p:nvPr>
            <p:ph idx="1"/>
          </p:nvPr>
        </p:nvPicPr>
        <p:blipFill>
          <a:blip r:embed="rId2"/>
          <a:stretch>
            <a:fillRect/>
          </a:stretch>
        </p:blipFill>
        <p:spPr>
          <a:xfrm>
            <a:off x="2066791" y="142537"/>
            <a:ext cx="8074736" cy="6715463"/>
          </a:xfrm>
        </p:spPr>
      </p:pic>
    </p:spTree>
    <p:extLst>
      <p:ext uri="{BB962C8B-B14F-4D97-AF65-F5344CB8AC3E}">
        <p14:creationId xmlns:p14="http://schemas.microsoft.com/office/powerpoint/2010/main" val="21820317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TotalTime>
  <Words>1191</Words>
  <Application>Microsoft Macintosh PowerPoint</Application>
  <PresentationFormat>Widescreen</PresentationFormat>
  <Paragraphs>101</Paragraphs>
  <Slides>12</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PSYCH 2202 – The Psychology Major M/W 2:00-2:50 pm January to May 2020 in STEM 231A  COVID-19 ONLINE DELIVERY  Instructor: Dr. Mario Baldassari mbaldassari@tamusa.edu, @MarioBaldassari Office hours Tues 2-3pm &amp; 5-6pm, Fri 9-11am in STEM 237E (or by appt) Please make an appointment ahead of time if you plan to visit office hours. </vt:lpstr>
      <vt:lpstr>PowerPoint Presentation</vt:lpstr>
      <vt:lpstr>Now that you’ve read some psychology…</vt:lpstr>
      <vt:lpstr>PowerPoint Presentation</vt:lpstr>
      <vt:lpstr>Researcher degrees of freedom (decisions)</vt:lpstr>
      <vt:lpstr>The Studies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 2202 – The Psychology Major M/W 2:00-2:50 pm January to May 2020 in STEM 231A  COVID-19 ONLINE DELIVERY  Instructor: Dr. Mario Baldassari mbaldassari@tamusa.edu, @MarioBaldassari Office hours Tues 2-3pm &amp; 5-6pm, Fri 9-11am in STEM 237E (or by appt) Please make an appointment ahead of time if you plan to visit office hours. </dc:title>
  <dc:creator>Mario Baldassari</dc:creator>
  <cp:lastModifiedBy>Mario Baldassari</cp:lastModifiedBy>
  <cp:revision>5</cp:revision>
  <dcterms:created xsi:type="dcterms:W3CDTF">2020-04-09T20:39:30Z</dcterms:created>
  <dcterms:modified xsi:type="dcterms:W3CDTF">2020-04-09T23:49:18Z</dcterms:modified>
</cp:coreProperties>
</file>