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68" r:id="rId2"/>
    <p:sldId id="469" r:id="rId3"/>
    <p:sldId id="315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9" autoAdjust="0"/>
    <p:restoredTop sz="77761" autoAdjust="0"/>
  </p:normalViewPr>
  <p:slideViewPr>
    <p:cSldViewPr snapToGrid="0">
      <p:cViewPr varScale="1">
        <p:scale>
          <a:sx n="90" d="100"/>
          <a:sy n="90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AADCD-D061-4F78-8058-ECE4E652C270}" type="datetimeFigureOut">
              <a:rPr lang="en-US" smtClean="0"/>
              <a:t>4/9/20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2FB25-03BC-4986-AE63-17F901501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5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B0D79-8DC8-E440-8659-A515A1B0C45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25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63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don’t need to deeply understand every nuance, so let’s absorb</a:t>
            </a:r>
            <a:r>
              <a:rPr lang="en-US" baseline="0" dirty="0"/>
              <a:t> the abstract quickly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69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first task was to create a schedule for one week. The participant had seven activities to</a:t>
            </a:r>
          </a:p>
          <a:p>
            <a:pPr marL="0" indent="0">
              <a:buNone/>
            </a:pPr>
            <a:r>
              <a:rPr lang="en-US" dirty="0"/>
              <a:t>choose from: to go swimming, to eat out, to go to a concert, to go to the movies, to work, to go</a:t>
            </a:r>
          </a:p>
          <a:p>
            <a:pPr marL="0" indent="0">
              <a:buNone/>
            </a:pPr>
            <a:r>
              <a:rPr lang="en-US" dirty="0"/>
              <a:t>to a party, and to work out. For each day, participants picked one activity, showed the respective</a:t>
            </a:r>
          </a:p>
          <a:p>
            <a:pPr marL="0" indent="0">
              <a:buNone/>
            </a:pPr>
            <a:r>
              <a:rPr lang="en-US" dirty="0"/>
              <a:t>card to the robot, and explained what they wanted to do on that day (Fig 2).</a:t>
            </a:r>
          </a:p>
          <a:p>
            <a:pPr marL="0" indent="0">
              <a:buNone/>
            </a:pPr>
            <a:r>
              <a:rPr lang="en-US" dirty="0"/>
              <a:t>After the first interaction task was completed and the bell was rung, the participants were</a:t>
            </a:r>
          </a:p>
          <a:p>
            <a:pPr marL="0" indent="0">
              <a:buNone/>
            </a:pPr>
            <a:r>
              <a:rPr lang="en-US" dirty="0"/>
              <a:t>instructed via the loudspeakers to evaluate the robot on the computer. Afterwards, they rung </a:t>
            </a:r>
          </a:p>
          <a:p>
            <a:pPr marL="0" indent="0">
              <a:buNone/>
            </a:pPr>
            <a:r>
              <a:rPr lang="en-US" dirty="0"/>
              <a:t>the bell again and were instructed to continue the interaction.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second task was playing a question-answer-game with Nao. </a:t>
            </a:r>
          </a:p>
          <a:p>
            <a:pPr marL="0" indent="0">
              <a:buNone/>
            </a:pPr>
            <a:r>
              <a:rPr lang="en-US" dirty="0"/>
              <a:t>The robot asked questions like ªDo you rather like pizza or</a:t>
            </a:r>
          </a:p>
          <a:p>
            <a:pPr marL="0" indent="0">
              <a:buNone/>
            </a:pPr>
            <a:r>
              <a:rPr lang="en-US" dirty="0"/>
              <a:t>pasta?º, so that the participants always had to choose one out of two options.</a:t>
            </a:r>
          </a:p>
          <a:p>
            <a:pPr marL="0" indent="0">
              <a:buNone/>
            </a:pPr>
            <a:r>
              <a:rPr lang="en-US" dirty="0"/>
              <a:t>After the second interaction task was completed the participants rang the bell again and</a:t>
            </a:r>
          </a:p>
          <a:p>
            <a:pPr marL="0" indent="0">
              <a:buNone/>
            </a:pPr>
            <a:r>
              <a:rPr lang="en-US" dirty="0"/>
              <a:t>were then told via the speakers that enough data was collected to run an evaluation later but</a:t>
            </a:r>
          </a:p>
          <a:p>
            <a:pPr marL="0" indent="0">
              <a:buNone/>
            </a:pPr>
            <a:r>
              <a:rPr lang="en-US" dirty="0"/>
              <a:t>that this data has to be saved now. They were told that this saving process may take some time</a:t>
            </a:r>
          </a:p>
          <a:p>
            <a:pPr marL="0" indent="0">
              <a:buNone/>
            </a:pPr>
            <a:r>
              <a:rPr lang="en-US" dirty="0"/>
              <a:t>and if they would like to, they could switch off the robot (ªIf you would like to, you can switch</a:t>
            </a:r>
          </a:p>
          <a:p>
            <a:pPr marL="0" indent="0">
              <a:buNone/>
            </a:pPr>
            <a:r>
              <a:rPr lang="en-US" dirty="0"/>
              <a:t>off the robot.º; Fig 3).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75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Analyses</a:t>
            </a:r>
            <a:r>
              <a:rPr lang="en-US" baseline="0" dirty="0"/>
              <a:t> of whether the participant actually switched off the robot don’t include an ANOVA. Why not?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56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were</a:t>
            </a:r>
            <a:r>
              <a:rPr lang="en-US" baseline="0" dirty="0"/>
              <a:t> H0 and H1 for each of the three tests</a:t>
            </a:r>
          </a:p>
          <a:p>
            <a:r>
              <a:rPr lang="en-US" baseline="0" dirty="0"/>
              <a:t>Use this reporting of stats as a model: Test, then interpretation with means and </a:t>
            </a:r>
            <a:r>
              <a:rPr lang="en-US" baseline="0" dirty="0" err="1"/>
              <a:t>sd’s</a:t>
            </a:r>
            <a:endParaRPr lang="en-US" baseline="0" dirty="0"/>
          </a:p>
          <a:p>
            <a:r>
              <a:rPr lang="en-US" baseline="0" dirty="0"/>
              <a:t>For us rather than referring to various predetermined hypotheses, just refer back to H0 and H1</a:t>
            </a:r>
          </a:p>
          <a:p>
            <a:r>
              <a:rPr lang="en-US" baseline="0" dirty="0"/>
              <a:t>Do you agree with their conclusions, by the way?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60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looking at the graph, notice anything new?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FB25-03BC-4986-AE63-17F9015012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9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0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1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5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0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0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7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8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2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06B1C-5CF7-4A49-90EC-DD43DD041628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1B943-EAFD-4683-A52A-ADD288749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7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478" y="272956"/>
            <a:ext cx="11646219" cy="4697196"/>
          </a:xfrm>
        </p:spPr>
        <p:txBody>
          <a:bodyPr>
            <a:noAutofit/>
          </a:bodyPr>
          <a:lstStyle/>
          <a:p>
            <a:r>
              <a:rPr lang="en-CA" sz="3600" dirty="0"/>
              <a:t>Psychology 3488-001 – Psych Research &amp; Statistics II</a:t>
            </a:r>
            <a:br>
              <a:rPr lang="en-US" sz="3600" dirty="0"/>
            </a:br>
            <a:r>
              <a:rPr lang="en-CA" sz="3600" dirty="0"/>
              <a:t>Psychology 3088-01L – Psych Research &amp; Statistics II Lab</a:t>
            </a:r>
            <a:br>
              <a:rPr lang="en-US" sz="3600" dirty="0"/>
            </a:br>
            <a:r>
              <a:rPr lang="en-US" sz="3600" dirty="0"/>
              <a:t>Lectures M/W/F 1:00-1:50 pm; Lab Fridays 2:00-3:15 pm</a:t>
            </a:r>
            <a:br>
              <a:rPr lang="en-US" sz="3600" dirty="0"/>
            </a:br>
            <a:r>
              <a:rPr lang="en-US" sz="3600" dirty="0"/>
              <a:t>January to May 2020 in MODA 1A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COVID-19 ONLINE DELIVERY</a:t>
            </a:r>
            <a:br>
              <a:rPr lang="en-US" sz="3600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2800" dirty="0"/>
              <a:t>Instructor: Dr. Mario Baldassari</a:t>
            </a:r>
            <a:br>
              <a:rPr lang="en-US" sz="2800" dirty="0"/>
            </a:br>
            <a:r>
              <a:rPr lang="en-US" sz="2800" u="sng" dirty="0" err="1"/>
              <a:t>mbaldassari@tamusa.edu</a:t>
            </a:r>
            <a:r>
              <a:rPr lang="en-US" sz="2800" dirty="0"/>
              <a:t>, @</a:t>
            </a:r>
            <a:r>
              <a:rPr lang="en-US" sz="2800" dirty="0" err="1"/>
              <a:t>MarioBaldassari</a:t>
            </a:r>
            <a:br>
              <a:rPr lang="en-US" sz="2800" dirty="0"/>
            </a:br>
            <a:r>
              <a:rPr lang="en-US" sz="2000" dirty="0"/>
              <a:t>Office hours Tues 2-3pm &amp; 5-6pm, Fri 9-11am in STEM 237E (or by appt)</a:t>
            </a:r>
            <a:br>
              <a:rPr lang="en-US" sz="2000" dirty="0"/>
            </a:br>
            <a:r>
              <a:rPr lang="en-US" sz="2000" dirty="0"/>
              <a:t>Please make an appointment ahead of time if you plan to visit office hours.</a:t>
            </a:r>
            <a:r>
              <a:rPr lang="en-US" sz="1200" dirty="0"/>
              <a:t> </a:t>
            </a:r>
            <a:endParaRPr lang="en-US" sz="2800" dirty="0"/>
          </a:p>
        </p:txBody>
      </p:sp>
      <p:pic>
        <p:nvPicPr>
          <p:cNvPr id="4" name="Picture 2" descr="http://www.tamusa.edu/brandguide/pnglogos/TAMUSA_final_logo-1.png">
            <a:extLst>
              <a:ext uri="{FF2B5EF4-FFF2-40B4-BE49-F238E27FC236}">
                <a16:creationId xmlns:a16="http://schemas.microsoft.com/office/drawing/2014/main" id="{301C5726-CF26-7541-ABF3-A6C0D45B9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214" y="4544291"/>
            <a:ext cx="4015785" cy="23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613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95B56EB-4807-5444-B6F2-C14F7168C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71051"/>
              </p:ext>
            </p:extLst>
          </p:nvPr>
        </p:nvGraphicFramePr>
        <p:xfrm>
          <a:off x="357188" y="485775"/>
          <a:ext cx="11501437" cy="538638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214438">
                  <a:extLst>
                    <a:ext uri="{9D8B030D-6E8A-4147-A177-3AD203B41FA5}">
                      <a16:colId xmlns:a16="http://schemas.microsoft.com/office/drawing/2014/main" val="628779852"/>
                    </a:ext>
                  </a:extLst>
                </a:gridCol>
                <a:gridCol w="5024854">
                  <a:extLst>
                    <a:ext uri="{9D8B030D-6E8A-4147-A177-3AD203B41FA5}">
                      <a16:colId xmlns:a16="http://schemas.microsoft.com/office/drawing/2014/main" val="706779707"/>
                    </a:ext>
                  </a:extLst>
                </a:gridCol>
                <a:gridCol w="1870647">
                  <a:extLst>
                    <a:ext uri="{9D8B030D-6E8A-4147-A177-3AD203B41FA5}">
                      <a16:colId xmlns:a16="http://schemas.microsoft.com/office/drawing/2014/main" val="3821381253"/>
                    </a:ext>
                  </a:extLst>
                </a:gridCol>
                <a:gridCol w="3391498">
                  <a:extLst>
                    <a:ext uri="{9D8B030D-6E8A-4147-A177-3AD203B41FA5}">
                      <a16:colId xmlns:a16="http://schemas.microsoft.com/office/drawing/2014/main" val="2130285693"/>
                    </a:ext>
                  </a:extLst>
                </a:gridCol>
              </a:tblGrid>
              <a:tr h="445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Topic (reading)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Due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Also Due</a:t>
                      </a: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503978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23-Mar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2-way and factorial ANOVA (Ch 11, 12)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4206795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30-Mar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Factorial ANOVA, main effects &amp; interactions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 ideas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5004485"/>
                  </a:ext>
                </a:extLst>
              </a:tr>
              <a:tr h="821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new topic, work on Test 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ANOVA worksheets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0628732"/>
                  </a:ext>
                </a:extLst>
              </a:tr>
              <a:tr h="445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Nonparametric tests (Ch 13)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Experimental data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5626992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 N Designs, Multiple regression, Reproducible Psy Sci (Ch 14)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 Square worksheet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paper Method section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6612372"/>
                  </a:ext>
                </a:extLst>
              </a:tr>
              <a:tr h="8073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27-Apr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to choose a test, fill out an equation sheet (Ch 15)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paper Results section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6889392"/>
                  </a:ext>
                </a:extLst>
              </a:tr>
              <a:tr h="445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8-May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exam 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exam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paper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4185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83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Translate from paragraph to Tables and back.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19" y="1825625"/>
            <a:ext cx="10116962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2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04" y="251042"/>
            <a:ext cx="11744860" cy="63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7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5132"/>
            <a:ext cx="12192000" cy="406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9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951"/>
            <a:ext cx="12188556" cy="2115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4392"/>
            <a:ext cx="12061007" cy="942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86" y="3987166"/>
            <a:ext cx="11961221" cy="117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82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94" y="292999"/>
            <a:ext cx="12034406" cy="619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6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382"/>
            <a:ext cx="10120745" cy="59275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819"/>
            <a:ext cx="12192000" cy="578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4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Social v. Functional manipulation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520" y="1246909"/>
            <a:ext cx="12258520" cy="501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8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942" y="2973208"/>
            <a:ext cx="5882058" cy="388479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43" y="0"/>
            <a:ext cx="12198043" cy="3107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57" y="3101794"/>
            <a:ext cx="6135135" cy="375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94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2" y="19288"/>
            <a:ext cx="12122727" cy="668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15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68692" cy="3444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85402"/>
            <a:ext cx="9268691" cy="357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48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4" y="14838"/>
            <a:ext cx="10713474" cy="684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53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Horstmann</a:t>
            </a:r>
            <a:r>
              <a:rPr lang="en-US" dirty="0"/>
              <a:t> et al. (2018) has some translation issues, but overall is a nice model of 2x2 ANOVA reporting</a:t>
            </a:r>
          </a:p>
          <a:p>
            <a:r>
              <a:rPr lang="en-US" dirty="0"/>
              <a:t>They call their ANOVA ‘factorial’ which we’ve reserved for mixed designs, though their design is between s’s</a:t>
            </a:r>
          </a:p>
          <a:p>
            <a:r>
              <a:rPr lang="en-US" dirty="0"/>
              <a:t>First two paragraphs of discussion also useful: review of entire study, then review of ANOVA results</a:t>
            </a:r>
          </a:p>
          <a:p>
            <a:r>
              <a:rPr lang="en-US" dirty="0"/>
              <a:t>Try this. Look at the graph, write the paragraph. Read the paragraph, draw the graph. Get comfy going back and forth. </a:t>
            </a:r>
          </a:p>
        </p:txBody>
      </p:sp>
    </p:spTree>
    <p:extLst>
      <p:ext uri="{BB962C8B-B14F-4D97-AF65-F5344CB8AC3E}">
        <p14:creationId xmlns:p14="http://schemas.microsoft.com/office/powerpoint/2010/main" val="1310337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659</Words>
  <Application>Microsoft Macintosh PowerPoint</Application>
  <PresentationFormat>Widescreen</PresentationFormat>
  <Paragraphs>65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Psychology 3488-001 – Psych Research &amp; Statistics II Psychology 3088-01L – Psych Research &amp; Statistics II Lab Lectures M/W/F 1:00-1:50 pm; Lab Fridays 2:00-3:15 pm January to May 2020 in MODA 1A  COVID-19 ONLINE DELIVERY   Instructor: Dr. Mario Baldassari mbaldassari@tamusa.edu, @MarioBaldassari Office hours Tues 2-3pm &amp; 5-6pm, Fri 9-11am in STEM 237E (or by appt) Please make an appointment ahead of time if you plan to visit office hours. </vt:lpstr>
      <vt:lpstr>PowerPoint Presentation</vt:lpstr>
      <vt:lpstr>Today: Translate from paragraph to Tables and back.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v. Functional manipulation</vt:lpstr>
      <vt:lpstr>PowerPoint Presentation</vt:lpstr>
      <vt:lpstr>PowerPoint Presentation</vt:lpstr>
      <vt:lpstr>PowerPoint Presentation</vt:lpstr>
      <vt:lpstr>PowerPoint Presentation</vt:lpstr>
      <vt:lpstr>Work time</vt:lpstr>
    </vt:vector>
  </TitlesOfParts>
  <Company>TAMUSA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3488 – Psych Research &amp; Statistics II PSYC 3088 – Psych Research &amp; Statistics II Lab Lectures M/W/F 12:00-12:50 pm  Lab Fridays 1:00-2:15 pm August to December 2019 in MOD A1A  Instructor: Dr. Mario Baldassari mbaldassari@tamusa.edu, @MarioBaldassari Office hours Tues 10-12pm, Thurs 3-5pm in STEM 237E (or by appt) Please make an appointment ahead of time if you plan to visit office hours.</dc:title>
  <dc:creator>Mario Baldassari</dc:creator>
  <cp:lastModifiedBy>Mario Baldassari</cp:lastModifiedBy>
  <cp:revision>180</cp:revision>
  <dcterms:created xsi:type="dcterms:W3CDTF">2019-09-10T22:59:37Z</dcterms:created>
  <dcterms:modified xsi:type="dcterms:W3CDTF">2020-04-09T17:59:30Z</dcterms:modified>
</cp:coreProperties>
</file>