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468" r:id="rId2"/>
    <p:sldId id="469" r:id="rId3"/>
    <p:sldId id="260" r:id="rId4"/>
    <p:sldId id="424" r:id="rId5"/>
    <p:sldId id="423" r:id="rId6"/>
    <p:sldId id="425" r:id="rId7"/>
    <p:sldId id="426" r:id="rId8"/>
    <p:sldId id="427" r:id="rId9"/>
    <p:sldId id="428" r:id="rId10"/>
    <p:sldId id="429" r:id="rId11"/>
    <p:sldId id="430" r:id="rId12"/>
    <p:sldId id="431" r:id="rId13"/>
    <p:sldId id="432" r:id="rId14"/>
    <p:sldId id="433" r:id="rId15"/>
    <p:sldId id="434" r:id="rId16"/>
    <p:sldId id="435" r:id="rId17"/>
    <p:sldId id="436" r:id="rId18"/>
    <p:sldId id="437" r:id="rId19"/>
    <p:sldId id="438" r:id="rId20"/>
    <p:sldId id="439" r:id="rId21"/>
    <p:sldId id="440" r:id="rId22"/>
    <p:sldId id="441" r:id="rId23"/>
    <p:sldId id="442" r:id="rId24"/>
    <p:sldId id="443" r:id="rId25"/>
    <p:sldId id="444" r:id="rId26"/>
    <p:sldId id="445"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29" autoAdjust="0"/>
    <p:restoredTop sz="77761" autoAdjust="0"/>
  </p:normalViewPr>
  <p:slideViewPr>
    <p:cSldViewPr snapToGrid="0">
      <p:cViewPr varScale="1">
        <p:scale>
          <a:sx n="90" d="100"/>
          <a:sy n="90" d="100"/>
        </p:scale>
        <p:origin x="552"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2AADCD-D061-4F78-8058-ECE4E652C270}" type="datetimeFigureOut">
              <a:rPr lang="en-US" smtClean="0"/>
              <a:t>4/16/20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B2FB25-03BC-4986-AE63-17F9015012B0}" type="slidenum">
              <a:rPr lang="en-US" smtClean="0"/>
              <a:t>‹#›</a:t>
            </a:fld>
            <a:endParaRPr lang="en-US"/>
          </a:p>
        </p:txBody>
      </p:sp>
    </p:spTree>
    <p:extLst>
      <p:ext uri="{BB962C8B-B14F-4D97-AF65-F5344CB8AC3E}">
        <p14:creationId xmlns:p14="http://schemas.microsoft.com/office/powerpoint/2010/main" val="7737511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BC7B0D79-8DC8-E440-8659-A515A1B0C450}" type="slidenum">
              <a:rPr lang="en-US" smtClean="0"/>
              <a:pPr/>
              <a:t>1</a:t>
            </a:fld>
            <a:endParaRPr lang="en-US"/>
          </a:p>
        </p:txBody>
      </p:sp>
    </p:spTree>
    <p:extLst>
      <p:ext uri="{BB962C8B-B14F-4D97-AF65-F5344CB8AC3E}">
        <p14:creationId xmlns:p14="http://schemas.microsoft.com/office/powerpoint/2010/main" val="15627697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B2FB25-03BC-4986-AE63-17F9015012B0}" type="slidenum">
              <a:rPr lang="en-US" smtClean="0"/>
              <a:t>2</a:t>
            </a:fld>
            <a:endParaRPr lang="en-US"/>
          </a:p>
        </p:txBody>
      </p:sp>
    </p:spTree>
    <p:extLst>
      <p:ext uri="{BB962C8B-B14F-4D97-AF65-F5344CB8AC3E}">
        <p14:creationId xmlns:p14="http://schemas.microsoft.com/office/powerpoint/2010/main" val="23726108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B2FB25-03BC-4986-AE63-17F9015012B0}" type="slidenum">
              <a:rPr lang="en-US" smtClean="0"/>
              <a:t>3</a:t>
            </a:fld>
            <a:endParaRPr lang="en-US"/>
          </a:p>
        </p:txBody>
      </p:sp>
    </p:spTree>
    <p:extLst>
      <p:ext uri="{BB962C8B-B14F-4D97-AF65-F5344CB8AC3E}">
        <p14:creationId xmlns:p14="http://schemas.microsoft.com/office/powerpoint/2010/main" val="5705373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of the reason is that they probably are finding lots of spurious correlations</a:t>
            </a:r>
          </a:p>
          <a:p>
            <a:r>
              <a:rPr lang="en-US" dirty="0"/>
              <a:t>For two reasons</a:t>
            </a:r>
          </a:p>
          <a:p>
            <a:pPr marL="228600" indent="-228600">
              <a:buAutoNum type="arabicPeriod"/>
            </a:pPr>
            <a:r>
              <a:rPr lang="en-US" dirty="0"/>
              <a:t>when you have tons of data, things are bound to pop up as related</a:t>
            </a:r>
          </a:p>
          <a:p>
            <a:pPr marL="228600" indent="-228600">
              <a:buAutoNum type="arabicPeriod"/>
            </a:pPr>
            <a:r>
              <a:rPr lang="en-US" dirty="0"/>
              <a:t>When you look at thousands of possible relationships, odds are good you’ll find at least one</a:t>
            </a:r>
          </a:p>
          <a:p>
            <a:pPr marL="228600" indent="-228600">
              <a:buAutoNum type="arabicPeriod"/>
            </a:pPr>
            <a:endParaRPr lang="en-US" dirty="0"/>
          </a:p>
          <a:p>
            <a:pPr marL="0" indent="0">
              <a:buNone/>
            </a:pPr>
            <a:r>
              <a:rPr lang="en-US" dirty="0"/>
              <a:t>Might</a:t>
            </a:r>
            <a:r>
              <a:rPr lang="en-US" baseline="0" dirty="0"/>
              <a:t> be some in pop media confusing correlation with causation</a:t>
            </a:r>
            <a:r>
              <a:rPr lang="en-US" baseline="0"/>
              <a:t>, also</a:t>
            </a:r>
            <a:endParaRPr lang="en-US" dirty="0"/>
          </a:p>
        </p:txBody>
      </p:sp>
      <p:sp>
        <p:nvSpPr>
          <p:cNvPr id="4" name="Slide Number Placeholder 3"/>
          <p:cNvSpPr>
            <a:spLocks noGrp="1"/>
          </p:cNvSpPr>
          <p:nvPr>
            <p:ph type="sldNum" sz="quarter" idx="5"/>
          </p:nvPr>
        </p:nvSpPr>
        <p:spPr/>
        <p:txBody>
          <a:bodyPr/>
          <a:lstStyle/>
          <a:p>
            <a:fld id="{04DEC921-D53D-EA4C-846A-0F0414169F7E}" type="slidenum">
              <a:rPr lang="en-US" smtClean="0"/>
              <a:t>4</a:t>
            </a:fld>
            <a:endParaRPr lang="en-US"/>
          </a:p>
        </p:txBody>
      </p:sp>
    </p:spTree>
    <p:extLst>
      <p:ext uri="{BB962C8B-B14F-4D97-AF65-F5344CB8AC3E}">
        <p14:creationId xmlns:p14="http://schemas.microsoft.com/office/powerpoint/2010/main" val="23850236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Warm up: Diet research has been all over the place. Why?</a:t>
            </a:r>
          </a:p>
        </p:txBody>
      </p:sp>
      <p:sp>
        <p:nvSpPr>
          <p:cNvPr id="4" name="Slide Number Placeholder 3"/>
          <p:cNvSpPr>
            <a:spLocks noGrp="1"/>
          </p:cNvSpPr>
          <p:nvPr>
            <p:ph type="sldNum" sz="quarter" idx="5"/>
          </p:nvPr>
        </p:nvSpPr>
        <p:spPr/>
        <p:txBody>
          <a:bodyPr/>
          <a:lstStyle/>
          <a:p>
            <a:fld id="{04DEC921-D53D-EA4C-846A-0F0414169F7E}" type="slidenum">
              <a:rPr lang="en-US" smtClean="0"/>
              <a:t>5</a:t>
            </a:fld>
            <a:endParaRPr lang="en-US"/>
          </a:p>
        </p:txBody>
      </p:sp>
    </p:spTree>
    <p:extLst>
      <p:ext uri="{BB962C8B-B14F-4D97-AF65-F5344CB8AC3E}">
        <p14:creationId xmlns:p14="http://schemas.microsoft.com/office/powerpoint/2010/main" val="26135067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4DEC921-D53D-EA4C-846A-0F0414169F7E}" type="slidenum">
              <a:rPr lang="en-US" smtClean="0"/>
              <a:t>6</a:t>
            </a:fld>
            <a:endParaRPr lang="en-US"/>
          </a:p>
        </p:txBody>
      </p:sp>
    </p:spTree>
    <p:extLst>
      <p:ext uri="{BB962C8B-B14F-4D97-AF65-F5344CB8AC3E}">
        <p14:creationId xmlns:p14="http://schemas.microsoft.com/office/powerpoint/2010/main" val="31996509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DEC921-D53D-EA4C-846A-0F0414169F7E}" type="slidenum">
              <a:rPr lang="en-US" smtClean="0"/>
              <a:t>7</a:t>
            </a:fld>
            <a:endParaRPr lang="en-US"/>
          </a:p>
        </p:txBody>
      </p:sp>
    </p:spTree>
    <p:extLst>
      <p:ext uri="{BB962C8B-B14F-4D97-AF65-F5344CB8AC3E}">
        <p14:creationId xmlns:p14="http://schemas.microsoft.com/office/powerpoint/2010/main" val="36559690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DEC921-D53D-EA4C-846A-0F0414169F7E}" type="slidenum">
              <a:rPr lang="en-US" smtClean="0"/>
              <a:t>8</a:t>
            </a:fld>
            <a:endParaRPr lang="en-US"/>
          </a:p>
        </p:txBody>
      </p:sp>
    </p:spTree>
    <p:extLst>
      <p:ext uri="{BB962C8B-B14F-4D97-AF65-F5344CB8AC3E}">
        <p14:creationId xmlns:p14="http://schemas.microsoft.com/office/powerpoint/2010/main" val="38764049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DEC921-D53D-EA4C-846A-0F0414169F7E}" type="slidenum">
              <a:rPr lang="en-US" smtClean="0"/>
              <a:t>9</a:t>
            </a:fld>
            <a:endParaRPr lang="en-US"/>
          </a:p>
        </p:txBody>
      </p:sp>
    </p:spTree>
    <p:extLst>
      <p:ext uri="{BB962C8B-B14F-4D97-AF65-F5344CB8AC3E}">
        <p14:creationId xmlns:p14="http://schemas.microsoft.com/office/powerpoint/2010/main" val="31119806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DEC921-D53D-EA4C-846A-0F0414169F7E}" type="slidenum">
              <a:rPr lang="en-US" smtClean="0"/>
              <a:t>10</a:t>
            </a:fld>
            <a:endParaRPr lang="en-US"/>
          </a:p>
        </p:txBody>
      </p:sp>
    </p:spTree>
    <p:extLst>
      <p:ext uri="{BB962C8B-B14F-4D97-AF65-F5344CB8AC3E}">
        <p14:creationId xmlns:p14="http://schemas.microsoft.com/office/powerpoint/2010/main" val="17688866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DEC921-D53D-EA4C-846A-0F0414169F7E}" type="slidenum">
              <a:rPr lang="en-US" smtClean="0"/>
              <a:t>11</a:t>
            </a:fld>
            <a:endParaRPr lang="en-US"/>
          </a:p>
        </p:txBody>
      </p:sp>
    </p:spTree>
    <p:extLst>
      <p:ext uri="{BB962C8B-B14F-4D97-AF65-F5344CB8AC3E}">
        <p14:creationId xmlns:p14="http://schemas.microsoft.com/office/powerpoint/2010/main" val="19344229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DEC921-D53D-EA4C-846A-0F0414169F7E}" type="slidenum">
              <a:rPr lang="en-US" smtClean="0"/>
              <a:t>12</a:t>
            </a:fld>
            <a:endParaRPr lang="en-US"/>
          </a:p>
        </p:txBody>
      </p:sp>
    </p:spTree>
    <p:extLst>
      <p:ext uri="{BB962C8B-B14F-4D97-AF65-F5344CB8AC3E}">
        <p14:creationId xmlns:p14="http://schemas.microsoft.com/office/powerpoint/2010/main" val="36862518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C0C9919-D33B-7E43-9A8C-8EEC3166975D}" type="slidenum">
              <a:rPr lang="en-US" smtClean="0"/>
              <a:t>13</a:t>
            </a:fld>
            <a:endParaRPr lang="en-US"/>
          </a:p>
        </p:txBody>
      </p:sp>
    </p:spTree>
    <p:extLst>
      <p:ext uri="{BB962C8B-B14F-4D97-AF65-F5344CB8AC3E}">
        <p14:creationId xmlns:p14="http://schemas.microsoft.com/office/powerpoint/2010/main" val="24934602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C0C9919-D33B-7E43-9A8C-8EEC3166975D}" type="slidenum">
              <a:rPr lang="en-US" smtClean="0"/>
              <a:t>14</a:t>
            </a:fld>
            <a:endParaRPr lang="en-US"/>
          </a:p>
        </p:txBody>
      </p:sp>
    </p:spTree>
    <p:extLst>
      <p:ext uri="{BB962C8B-B14F-4D97-AF65-F5344CB8AC3E}">
        <p14:creationId xmlns:p14="http://schemas.microsoft.com/office/powerpoint/2010/main" val="12308538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DEC921-D53D-EA4C-846A-0F0414169F7E}" type="slidenum">
              <a:rPr lang="en-US" smtClean="0"/>
              <a:t>15</a:t>
            </a:fld>
            <a:endParaRPr lang="en-US"/>
          </a:p>
        </p:txBody>
      </p:sp>
    </p:spTree>
    <p:extLst>
      <p:ext uri="{BB962C8B-B14F-4D97-AF65-F5344CB8AC3E}">
        <p14:creationId xmlns:p14="http://schemas.microsoft.com/office/powerpoint/2010/main" val="11221349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DEC921-D53D-EA4C-846A-0F0414169F7E}" type="slidenum">
              <a:rPr lang="en-US" smtClean="0"/>
              <a:t>16</a:t>
            </a:fld>
            <a:endParaRPr lang="en-US"/>
          </a:p>
        </p:txBody>
      </p:sp>
    </p:spTree>
    <p:extLst>
      <p:ext uri="{BB962C8B-B14F-4D97-AF65-F5344CB8AC3E}">
        <p14:creationId xmlns:p14="http://schemas.microsoft.com/office/powerpoint/2010/main" val="450711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DEC921-D53D-EA4C-846A-0F0414169F7E}" type="slidenum">
              <a:rPr lang="en-US" smtClean="0"/>
              <a:t>17</a:t>
            </a:fld>
            <a:endParaRPr lang="en-US"/>
          </a:p>
        </p:txBody>
      </p:sp>
    </p:spTree>
    <p:extLst>
      <p:ext uri="{BB962C8B-B14F-4D97-AF65-F5344CB8AC3E}">
        <p14:creationId xmlns:p14="http://schemas.microsoft.com/office/powerpoint/2010/main" val="2758383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DEC921-D53D-EA4C-846A-0F0414169F7E}" type="slidenum">
              <a:rPr lang="en-US" smtClean="0"/>
              <a:t>18</a:t>
            </a:fld>
            <a:endParaRPr lang="en-US"/>
          </a:p>
        </p:txBody>
      </p:sp>
    </p:spTree>
    <p:extLst>
      <p:ext uri="{BB962C8B-B14F-4D97-AF65-F5344CB8AC3E}">
        <p14:creationId xmlns:p14="http://schemas.microsoft.com/office/powerpoint/2010/main" val="12193645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Come away with this realization: More often than not none of these important bits of information are published in pop articles, even though you can usually pull out our big 4 of Goals Method Results and Conclusions</a:t>
            </a:r>
          </a:p>
          <a:p>
            <a:endParaRPr lang="en-US" dirty="0"/>
          </a:p>
        </p:txBody>
      </p:sp>
      <p:sp>
        <p:nvSpPr>
          <p:cNvPr id="4" name="Slide Number Placeholder 3"/>
          <p:cNvSpPr>
            <a:spLocks noGrp="1"/>
          </p:cNvSpPr>
          <p:nvPr>
            <p:ph type="sldNum" sz="quarter" idx="5"/>
          </p:nvPr>
        </p:nvSpPr>
        <p:spPr/>
        <p:txBody>
          <a:bodyPr/>
          <a:lstStyle/>
          <a:p>
            <a:fld id="{04DEC921-D53D-EA4C-846A-0F0414169F7E}" type="slidenum">
              <a:rPr lang="en-US" smtClean="0"/>
              <a:t>19</a:t>
            </a:fld>
            <a:endParaRPr lang="en-US"/>
          </a:p>
        </p:txBody>
      </p:sp>
    </p:spTree>
    <p:extLst>
      <p:ext uri="{BB962C8B-B14F-4D97-AF65-F5344CB8AC3E}">
        <p14:creationId xmlns:p14="http://schemas.microsoft.com/office/powerpoint/2010/main" val="37137343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DEC921-D53D-EA4C-846A-0F0414169F7E}" type="slidenum">
              <a:rPr lang="en-US" smtClean="0"/>
              <a:t>20</a:t>
            </a:fld>
            <a:endParaRPr lang="en-US"/>
          </a:p>
        </p:txBody>
      </p:sp>
    </p:spTree>
    <p:extLst>
      <p:ext uri="{BB962C8B-B14F-4D97-AF65-F5344CB8AC3E}">
        <p14:creationId xmlns:p14="http://schemas.microsoft.com/office/powerpoint/2010/main" val="38682550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DEC921-D53D-EA4C-846A-0F0414169F7E}" type="slidenum">
              <a:rPr lang="en-US" smtClean="0"/>
              <a:t>21</a:t>
            </a:fld>
            <a:endParaRPr lang="en-US"/>
          </a:p>
        </p:txBody>
      </p:sp>
    </p:spTree>
    <p:extLst>
      <p:ext uri="{BB962C8B-B14F-4D97-AF65-F5344CB8AC3E}">
        <p14:creationId xmlns:p14="http://schemas.microsoft.com/office/powerpoint/2010/main" val="30364666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DEC921-D53D-EA4C-846A-0F0414169F7E}" type="slidenum">
              <a:rPr lang="en-US" smtClean="0"/>
              <a:t>22</a:t>
            </a:fld>
            <a:endParaRPr lang="en-US"/>
          </a:p>
        </p:txBody>
      </p:sp>
    </p:spTree>
    <p:extLst>
      <p:ext uri="{BB962C8B-B14F-4D97-AF65-F5344CB8AC3E}">
        <p14:creationId xmlns:p14="http://schemas.microsoft.com/office/powerpoint/2010/main" val="6930870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DEC921-D53D-EA4C-846A-0F0414169F7E}" type="slidenum">
              <a:rPr lang="en-US" smtClean="0"/>
              <a:t>23</a:t>
            </a:fld>
            <a:endParaRPr lang="en-US"/>
          </a:p>
        </p:txBody>
      </p:sp>
    </p:spTree>
    <p:extLst>
      <p:ext uri="{BB962C8B-B14F-4D97-AF65-F5344CB8AC3E}">
        <p14:creationId xmlns:p14="http://schemas.microsoft.com/office/powerpoint/2010/main" val="26545824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DEC921-D53D-EA4C-846A-0F0414169F7E}" type="slidenum">
              <a:rPr lang="en-US" smtClean="0"/>
              <a:t>24</a:t>
            </a:fld>
            <a:endParaRPr lang="en-US"/>
          </a:p>
        </p:txBody>
      </p:sp>
    </p:spTree>
    <p:extLst>
      <p:ext uri="{BB962C8B-B14F-4D97-AF65-F5344CB8AC3E}">
        <p14:creationId xmlns:p14="http://schemas.microsoft.com/office/powerpoint/2010/main" val="32958494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4DEC921-D53D-EA4C-846A-0F0414169F7E}" type="slidenum">
              <a:rPr lang="en-US" smtClean="0"/>
              <a:t>25</a:t>
            </a:fld>
            <a:endParaRPr lang="en-US"/>
          </a:p>
        </p:txBody>
      </p:sp>
    </p:spTree>
    <p:extLst>
      <p:ext uri="{BB962C8B-B14F-4D97-AF65-F5344CB8AC3E}">
        <p14:creationId xmlns:p14="http://schemas.microsoft.com/office/powerpoint/2010/main" val="2556398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C0C9919-D33B-7E43-9A8C-8EEC3166975D}" type="slidenum">
              <a:rPr lang="en-US" smtClean="0"/>
              <a:t>26</a:t>
            </a:fld>
            <a:endParaRPr lang="en-US"/>
          </a:p>
        </p:txBody>
      </p:sp>
    </p:spTree>
    <p:extLst>
      <p:ext uri="{BB962C8B-B14F-4D97-AF65-F5344CB8AC3E}">
        <p14:creationId xmlns:p14="http://schemas.microsoft.com/office/powerpoint/2010/main" val="694759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B406B1C-5CF7-4A49-90EC-DD43DD041628}" type="datetimeFigureOut">
              <a:rPr lang="en-US" smtClean="0"/>
              <a:t>4/16/20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E1B943-EAFD-4683-A52A-ADD288749E8E}" type="slidenum">
              <a:rPr lang="en-US" smtClean="0"/>
              <a:t>‹#›</a:t>
            </a:fld>
            <a:endParaRPr lang="en-US"/>
          </a:p>
        </p:txBody>
      </p:sp>
    </p:spTree>
    <p:extLst>
      <p:ext uri="{BB962C8B-B14F-4D97-AF65-F5344CB8AC3E}">
        <p14:creationId xmlns:p14="http://schemas.microsoft.com/office/powerpoint/2010/main" val="1537333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B406B1C-5CF7-4A49-90EC-DD43DD041628}" type="datetimeFigureOut">
              <a:rPr lang="en-US" smtClean="0"/>
              <a:t>4/16/20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E1B943-EAFD-4683-A52A-ADD288749E8E}" type="slidenum">
              <a:rPr lang="en-US" smtClean="0"/>
              <a:t>‹#›</a:t>
            </a:fld>
            <a:endParaRPr lang="en-US"/>
          </a:p>
        </p:txBody>
      </p:sp>
    </p:spTree>
    <p:extLst>
      <p:ext uri="{BB962C8B-B14F-4D97-AF65-F5344CB8AC3E}">
        <p14:creationId xmlns:p14="http://schemas.microsoft.com/office/powerpoint/2010/main" val="15760089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B406B1C-5CF7-4A49-90EC-DD43DD041628}" type="datetimeFigureOut">
              <a:rPr lang="en-US" smtClean="0"/>
              <a:t>4/16/20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E1B943-EAFD-4683-A52A-ADD288749E8E}" type="slidenum">
              <a:rPr lang="en-US" smtClean="0"/>
              <a:t>‹#›</a:t>
            </a:fld>
            <a:endParaRPr lang="en-US"/>
          </a:p>
        </p:txBody>
      </p:sp>
    </p:spTree>
    <p:extLst>
      <p:ext uri="{BB962C8B-B14F-4D97-AF65-F5344CB8AC3E}">
        <p14:creationId xmlns:p14="http://schemas.microsoft.com/office/powerpoint/2010/main" val="1146110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B406B1C-5CF7-4A49-90EC-DD43DD041628}" type="datetimeFigureOut">
              <a:rPr lang="en-US" smtClean="0"/>
              <a:t>4/16/20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E1B943-EAFD-4683-A52A-ADD288749E8E}" type="slidenum">
              <a:rPr lang="en-US" smtClean="0"/>
              <a:t>‹#›</a:t>
            </a:fld>
            <a:endParaRPr lang="en-US"/>
          </a:p>
        </p:txBody>
      </p:sp>
    </p:spTree>
    <p:extLst>
      <p:ext uri="{BB962C8B-B14F-4D97-AF65-F5344CB8AC3E}">
        <p14:creationId xmlns:p14="http://schemas.microsoft.com/office/powerpoint/2010/main" val="9207532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B406B1C-5CF7-4A49-90EC-DD43DD041628}" type="datetimeFigureOut">
              <a:rPr lang="en-US" smtClean="0"/>
              <a:t>4/16/20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E1B943-EAFD-4683-A52A-ADD288749E8E}" type="slidenum">
              <a:rPr lang="en-US" smtClean="0"/>
              <a:t>‹#›</a:t>
            </a:fld>
            <a:endParaRPr lang="en-US"/>
          </a:p>
        </p:txBody>
      </p:sp>
    </p:spTree>
    <p:extLst>
      <p:ext uri="{BB962C8B-B14F-4D97-AF65-F5344CB8AC3E}">
        <p14:creationId xmlns:p14="http://schemas.microsoft.com/office/powerpoint/2010/main" val="36538298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B406B1C-5CF7-4A49-90EC-DD43DD041628}" type="datetimeFigureOut">
              <a:rPr lang="en-US" smtClean="0"/>
              <a:t>4/16/20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E1B943-EAFD-4683-A52A-ADD288749E8E}" type="slidenum">
              <a:rPr lang="en-US" smtClean="0"/>
              <a:t>‹#›</a:t>
            </a:fld>
            <a:endParaRPr lang="en-US"/>
          </a:p>
        </p:txBody>
      </p:sp>
    </p:spTree>
    <p:extLst>
      <p:ext uri="{BB962C8B-B14F-4D97-AF65-F5344CB8AC3E}">
        <p14:creationId xmlns:p14="http://schemas.microsoft.com/office/powerpoint/2010/main" val="41266033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406B1C-5CF7-4A49-90EC-DD43DD041628}" type="datetimeFigureOut">
              <a:rPr lang="en-US" smtClean="0"/>
              <a:t>4/16/20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E1B943-EAFD-4683-A52A-ADD288749E8E}" type="slidenum">
              <a:rPr lang="en-US" smtClean="0"/>
              <a:t>‹#›</a:t>
            </a:fld>
            <a:endParaRPr lang="en-US"/>
          </a:p>
        </p:txBody>
      </p:sp>
    </p:spTree>
    <p:extLst>
      <p:ext uri="{BB962C8B-B14F-4D97-AF65-F5344CB8AC3E}">
        <p14:creationId xmlns:p14="http://schemas.microsoft.com/office/powerpoint/2010/main" val="4161006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B406B1C-5CF7-4A49-90EC-DD43DD041628}" type="datetimeFigureOut">
              <a:rPr lang="en-US" smtClean="0"/>
              <a:t>4/16/20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E1B943-EAFD-4683-A52A-ADD288749E8E}" type="slidenum">
              <a:rPr lang="en-US" smtClean="0"/>
              <a:t>‹#›</a:t>
            </a:fld>
            <a:endParaRPr lang="en-US"/>
          </a:p>
        </p:txBody>
      </p:sp>
    </p:spTree>
    <p:extLst>
      <p:ext uri="{BB962C8B-B14F-4D97-AF65-F5344CB8AC3E}">
        <p14:creationId xmlns:p14="http://schemas.microsoft.com/office/powerpoint/2010/main" val="2899671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B406B1C-5CF7-4A49-90EC-DD43DD041628}" type="datetimeFigureOut">
              <a:rPr lang="en-US" smtClean="0"/>
              <a:t>4/16/20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E1B943-EAFD-4683-A52A-ADD288749E8E}" type="slidenum">
              <a:rPr lang="en-US" smtClean="0"/>
              <a:t>‹#›</a:t>
            </a:fld>
            <a:endParaRPr lang="en-US"/>
          </a:p>
        </p:txBody>
      </p:sp>
    </p:spTree>
    <p:extLst>
      <p:ext uri="{BB962C8B-B14F-4D97-AF65-F5344CB8AC3E}">
        <p14:creationId xmlns:p14="http://schemas.microsoft.com/office/powerpoint/2010/main" val="27454896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B406B1C-5CF7-4A49-90EC-DD43DD041628}" type="datetimeFigureOut">
              <a:rPr lang="en-US" smtClean="0"/>
              <a:t>4/16/20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E1B943-EAFD-4683-A52A-ADD288749E8E}" type="slidenum">
              <a:rPr lang="en-US" smtClean="0"/>
              <a:t>‹#›</a:t>
            </a:fld>
            <a:endParaRPr lang="en-US"/>
          </a:p>
        </p:txBody>
      </p:sp>
    </p:spTree>
    <p:extLst>
      <p:ext uri="{BB962C8B-B14F-4D97-AF65-F5344CB8AC3E}">
        <p14:creationId xmlns:p14="http://schemas.microsoft.com/office/powerpoint/2010/main" val="726965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B406B1C-5CF7-4A49-90EC-DD43DD041628}" type="datetimeFigureOut">
              <a:rPr lang="en-US" smtClean="0"/>
              <a:t>4/16/20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E1B943-EAFD-4683-A52A-ADD288749E8E}" type="slidenum">
              <a:rPr lang="en-US" smtClean="0"/>
              <a:t>‹#›</a:t>
            </a:fld>
            <a:endParaRPr lang="en-US"/>
          </a:p>
        </p:txBody>
      </p:sp>
    </p:spTree>
    <p:extLst>
      <p:ext uri="{BB962C8B-B14F-4D97-AF65-F5344CB8AC3E}">
        <p14:creationId xmlns:p14="http://schemas.microsoft.com/office/powerpoint/2010/main" val="2434453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4">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Tree>
    <p:extLst>
      <p:ext uri="{BB962C8B-B14F-4D97-AF65-F5344CB8AC3E}">
        <p14:creationId xmlns:p14="http://schemas.microsoft.com/office/powerpoint/2010/main" val="9407849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406B1C-5CF7-4A49-90EC-DD43DD041628}" type="datetimeFigureOut">
              <a:rPr lang="en-US" smtClean="0"/>
              <a:t>4/16/20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E1B943-EAFD-4683-A52A-ADD288749E8E}" type="slidenum">
              <a:rPr lang="en-US" smtClean="0"/>
              <a:t>‹#›</a:t>
            </a:fld>
            <a:endParaRPr lang="en-US"/>
          </a:p>
        </p:txBody>
      </p:sp>
    </p:spTree>
    <p:extLst>
      <p:ext uri="{BB962C8B-B14F-4D97-AF65-F5344CB8AC3E}">
        <p14:creationId xmlns:p14="http://schemas.microsoft.com/office/powerpoint/2010/main" val="40039722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fivethirtyeight.com/features/you-cant-trust-what-you-read-about-nutrition/"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s://www.nature.com/articles/d41586-018-06627-3"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https://twitter.com/KABBFOX29/status/1044575221267738624"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hyperlink" Target="https://www.youtube.com/watch?v=fq8HOguXGFI" TargetMode="External"/><Relationship Id="rId4" Type="http://schemas.openxmlformats.org/officeDocument/2006/relationships/hyperlink" Target="https://www.youtube.com/watch?v=NxO6E64ymY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36478" y="272956"/>
            <a:ext cx="11646219" cy="4697196"/>
          </a:xfrm>
        </p:spPr>
        <p:txBody>
          <a:bodyPr>
            <a:noAutofit/>
          </a:bodyPr>
          <a:lstStyle/>
          <a:p>
            <a:r>
              <a:rPr lang="en-CA" sz="3600" dirty="0"/>
              <a:t>Psychology 3488-001 – Psych Research &amp; Statistics II</a:t>
            </a:r>
            <a:br>
              <a:rPr lang="en-US" sz="3600" dirty="0"/>
            </a:br>
            <a:r>
              <a:rPr lang="en-CA" sz="3600" dirty="0"/>
              <a:t>Psychology 3088-01L – Psych Research &amp; Statistics II Lab</a:t>
            </a:r>
            <a:br>
              <a:rPr lang="en-US" sz="3600" dirty="0"/>
            </a:br>
            <a:r>
              <a:rPr lang="en-US" sz="3600" dirty="0"/>
              <a:t>Lectures M/W/F 1:00-1:50 pm; Lab Fridays 2:00-3:15 pm</a:t>
            </a:r>
            <a:br>
              <a:rPr lang="en-US" sz="3600" dirty="0"/>
            </a:br>
            <a:r>
              <a:rPr lang="en-US" sz="3600" dirty="0"/>
              <a:t>January to May 2020 in MODA 1A</a:t>
            </a:r>
            <a:br>
              <a:rPr lang="en-US" sz="3600" dirty="0"/>
            </a:br>
            <a:br>
              <a:rPr lang="en-US" sz="3600" dirty="0"/>
            </a:br>
            <a:r>
              <a:rPr lang="en-US" sz="3600" dirty="0"/>
              <a:t>COVID-19 ONLINE DELIVERY</a:t>
            </a:r>
            <a:br>
              <a:rPr lang="en-US" sz="3600" dirty="0"/>
            </a:br>
            <a:br>
              <a:rPr lang="en-US" sz="1800" b="1" dirty="0"/>
            </a:br>
            <a:br>
              <a:rPr lang="en-US" sz="1800" b="1" dirty="0"/>
            </a:br>
            <a:r>
              <a:rPr lang="en-US" sz="2800" dirty="0"/>
              <a:t>Instructor: Dr. Mario Baldassari</a:t>
            </a:r>
            <a:br>
              <a:rPr lang="en-US" sz="2800" dirty="0"/>
            </a:br>
            <a:r>
              <a:rPr lang="en-US" sz="2800" u="sng" dirty="0" err="1"/>
              <a:t>mbaldassari@tamusa.edu</a:t>
            </a:r>
            <a:r>
              <a:rPr lang="en-US" sz="2800" dirty="0"/>
              <a:t>, @</a:t>
            </a:r>
            <a:r>
              <a:rPr lang="en-US" sz="2800" dirty="0" err="1"/>
              <a:t>MarioBaldassari</a:t>
            </a:r>
            <a:br>
              <a:rPr lang="en-US" sz="2800" dirty="0"/>
            </a:br>
            <a:r>
              <a:rPr lang="en-US" sz="2000" dirty="0"/>
              <a:t>Office hours Tues 2-3pm &amp; 5-6pm, Fri 9-11am in STEM 237E (or by appt)</a:t>
            </a:r>
            <a:br>
              <a:rPr lang="en-US" sz="2000" dirty="0"/>
            </a:br>
            <a:r>
              <a:rPr lang="en-US" sz="2000" dirty="0"/>
              <a:t>Please make an appointment ahead of time if you plan to visit office hours.</a:t>
            </a:r>
            <a:r>
              <a:rPr lang="en-US" sz="1200" dirty="0"/>
              <a:t> </a:t>
            </a:r>
            <a:endParaRPr lang="en-US" sz="2800" dirty="0"/>
          </a:p>
        </p:txBody>
      </p:sp>
      <p:pic>
        <p:nvPicPr>
          <p:cNvPr id="4" name="Picture 2" descr="http://www.tamusa.edu/brandguide/pnglogos/TAMUSA_final_logo-1.png">
            <a:extLst>
              <a:ext uri="{FF2B5EF4-FFF2-40B4-BE49-F238E27FC236}">
                <a16:creationId xmlns:a16="http://schemas.microsoft.com/office/drawing/2014/main" id="{301C5726-CF26-7541-ABF3-A6C0D45B99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76214" y="4544291"/>
            <a:ext cx="4015785" cy="23137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3579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e 10">
            <a:extLst>
              <a:ext uri="{FF2B5EF4-FFF2-40B4-BE49-F238E27FC236}">
                <a16:creationId xmlns:a16="http://schemas.microsoft.com/office/drawing/2014/main" id="{295B56EB-4807-5444-B6F2-C14F7168CA1E}"/>
              </a:ext>
            </a:extLst>
          </p:cNvPr>
          <p:cNvGraphicFramePr>
            <a:graphicFrameLocks noGrp="1"/>
          </p:cNvGraphicFramePr>
          <p:nvPr>
            <p:extLst>
              <p:ext uri="{D42A27DB-BD31-4B8C-83A1-F6EECF244321}">
                <p14:modId xmlns:p14="http://schemas.microsoft.com/office/powerpoint/2010/main" val="120481571"/>
              </p:ext>
            </p:extLst>
          </p:nvPr>
        </p:nvGraphicFramePr>
        <p:xfrm>
          <a:off x="142875" y="714375"/>
          <a:ext cx="11501437" cy="5386387"/>
        </p:xfrm>
        <a:graphic>
          <a:graphicData uri="http://schemas.openxmlformats.org/drawingml/2006/table">
            <a:tbl>
              <a:tblPr>
                <a:tableStyleId>{BDBED569-4797-4DF1-A0F4-6AAB3CD982D8}</a:tableStyleId>
              </a:tblPr>
              <a:tblGrid>
                <a:gridCol w="1214438">
                  <a:extLst>
                    <a:ext uri="{9D8B030D-6E8A-4147-A177-3AD203B41FA5}">
                      <a16:colId xmlns:a16="http://schemas.microsoft.com/office/drawing/2014/main" val="628779852"/>
                    </a:ext>
                  </a:extLst>
                </a:gridCol>
                <a:gridCol w="5024854">
                  <a:extLst>
                    <a:ext uri="{9D8B030D-6E8A-4147-A177-3AD203B41FA5}">
                      <a16:colId xmlns:a16="http://schemas.microsoft.com/office/drawing/2014/main" val="706779707"/>
                    </a:ext>
                  </a:extLst>
                </a:gridCol>
                <a:gridCol w="1870647">
                  <a:extLst>
                    <a:ext uri="{9D8B030D-6E8A-4147-A177-3AD203B41FA5}">
                      <a16:colId xmlns:a16="http://schemas.microsoft.com/office/drawing/2014/main" val="3821381253"/>
                    </a:ext>
                  </a:extLst>
                </a:gridCol>
                <a:gridCol w="3391498">
                  <a:extLst>
                    <a:ext uri="{9D8B030D-6E8A-4147-A177-3AD203B41FA5}">
                      <a16:colId xmlns:a16="http://schemas.microsoft.com/office/drawing/2014/main" val="2130285693"/>
                    </a:ext>
                  </a:extLst>
                </a:gridCol>
              </a:tblGrid>
              <a:tr h="445029">
                <a:tc>
                  <a:txBody>
                    <a:bodyPr/>
                    <a:lstStyle/>
                    <a:p>
                      <a:pPr algn="ctr" fontAlgn="ctr"/>
                      <a:r>
                        <a:rPr lang="en-US" sz="2400" b="1" u="none" strike="noStrike" dirty="0">
                          <a:effectLst/>
                        </a:rPr>
                        <a:t>Date</a:t>
                      </a:r>
                      <a:endParaRPr lang="en-US" sz="24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n-US" sz="2400" b="1" u="none" strike="noStrike" dirty="0">
                          <a:effectLst/>
                        </a:rPr>
                        <a:t>Topic (reading)</a:t>
                      </a:r>
                      <a:endParaRPr lang="en-US" sz="24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n-US" sz="2400" b="1" u="none" strike="noStrike" dirty="0">
                          <a:effectLst/>
                        </a:rPr>
                        <a:t>Due</a:t>
                      </a:r>
                      <a:endParaRPr lang="en-US" sz="24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2400" b="1" u="none" strike="noStrike" dirty="0">
                          <a:effectLst/>
                        </a:rPr>
                        <a:t>Also Due</a:t>
                      </a:r>
                      <a:endParaRPr lang="en-US" sz="24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932503978"/>
                  </a:ext>
                </a:extLst>
              </a:tr>
              <a:tr h="807347">
                <a:tc>
                  <a:txBody>
                    <a:bodyPr/>
                    <a:lstStyle/>
                    <a:p>
                      <a:pPr algn="ctr" fontAlgn="ctr"/>
                      <a:r>
                        <a:rPr lang="en-US" sz="2400" b="1" u="none" strike="noStrike" dirty="0">
                          <a:effectLst/>
                        </a:rPr>
                        <a:t>23-Mar</a:t>
                      </a:r>
                      <a:endParaRPr lang="en-US" sz="24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2400" u="none" strike="noStrike" dirty="0">
                          <a:effectLst/>
                        </a:rPr>
                        <a:t>2-way and factorial ANOVA (Ch 11, 12)</a:t>
                      </a:r>
                      <a:endParaRPr lang="en-US" sz="2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2400" u="none" strike="noStrike">
                          <a:effectLst/>
                        </a:rPr>
                        <a:t>Experiment ideas</a:t>
                      </a:r>
                      <a:endParaRPr lang="en-US" sz="24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endParaRPr lang="en-US" sz="24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904206795"/>
                  </a:ext>
                </a:extLst>
              </a:tr>
              <a:tr h="807347">
                <a:tc>
                  <a:txBody>
                    <a:bodyPr/>
                    <a:lstStyle/>
                    <a:p>
                      <a:pPr algn="ctr" fontAlgn="ctr"/>
                      <a:r>
                        <a:rPr lang="en-US" sz="2400" b="1" u="none" strike="noStrike" dirty="0">
                          <a:effectLst/>
                        </a:rPr>
                        <a:t>30-Mar</a:t>
                      </a:r>
                      <a:endParaRPr lang="en-US" sz="24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2400" u="none" strike="noStrike" dirty="0">
                          <a:effectLst/>
                        </a:rPr>
                        <a:t>Factorial ANOVA, main effects &amp; interactions</a:t>
                      </a:r>
                      <a:endParaRPr lang="en-US" sz="2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2400" u="none" strike="noStrike">
                          <a:effectLst/>
                        </a:rPr>
                        <a:t>Experimental data</a:t>
                      </a:r>
                      <a:endParaRPr lang="en-US" sz="24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endParaRPr lang="en-US" sz="24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065004485"/>
                  </a:ext>
                </a:extLst>
              </a:tr>
              <a:tr h="821912">
                <a:tc>
                  <a:txBody>
                    <a:bodyPr/>
                    <a:lstStyle/>
                    <a:p>
                      <a:pPr algn="ctr" fontAlgn="ctr"/>
                      <a:r>
                        <a:rPr lang="en-US" sz="2400" b="1" u="none" strike="noStrike" dirty="0">
                          <a:effectLst/>
                        </a:rPr>
                        <a:t>6-Apr</a:t>
                      </a:r>
                      <a:endParaRPr lang="en-US" sz="24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2400" u="none" strike="noStrike" dirty="0">
                          <a:effectLst/>
                        </a:rPr>
                        <a:t>ANOVA examples &amp; worksheets</a:t>
                      </a:r>
                      <a:endParaRPr lang="en-US" sz="2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2400" u="none" strike="noStrike">
                          <a:effectLst/>
                        </a:rPr>
                        <a:t>2-way ANOVA worksheet</a:t>
                      </a:r>
                      <a:endParaRPr lang="en-US" sz="24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endParaRPr lang="en-US" sz="24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640628732"/>
                  </a:ext>
                </a:extLst>
              </a:tr>
              <a:tr h="445029">
                <a:tc>
                  <a:txBody>
                    <a:bodyPr/>
                    <a:lstStyle/>
                    <a:p>
                      <a:pPr algn="ctr" fontAlgn="ctr"/>
                      <a:r>
                        <a:rPr lang="en-US" sz="2400" b="1" u="none" strike="noStrike" dirty="0">
                          <a:effectLst/>
                        </a:rPr>
                        <a:t>13-Apr</a:t>
                      </a:r>
                      <a:endParaRPr lang="en-US" sz="24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2400" u="none" strike="noStrike" dirty="0">
                          <a:effectLst/>
                        </a:rPr>
                        <a:t>Nonparametric tests (Ch 13)</a:t>
                      </a:r>
                      <a:endParaRPr lang="en-US" sz="2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2400" u="none" strike="noStrike">
                          <a:effectLst/>
                        </a:rPr>
                        <a:t>Test 3 </a:t>
                      </a:r>
                      <a:endParaRPr lang="en-US" sz="24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endParaRPr lang="en-US" sz="24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555626992"/>
                  </a:ext>
                </a:extLst>
              </a:tr>
              <a:tr h="807347">
                <a:tc>
                  <a:txBody>
                    <a:bodyPr/>
                    <a:lstStyle/>
                    <a:p>
                      <a:pPr algn="ctr" fontAlgn="ctr"/>
                      <a:r>
                        <a:rPr lang="en-US" sz="2400" b="1" u="none" strike="noStrike" dirty="0">
                          <a:effectLst/>
                        </a:rPr>
                        <a:t>20-Apr</a:t>
                      </a:r>
                      <a:endParaRPr lang="en-US" sz="24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2400" u="none" strike="noStrike" dirty="0">
                          <a:effectLst/>
                        </a:rPr>
                        <a:t>Single N Designs, Multiple regression, Reproducible </a:t>
                      </a:r>
                      <a:r>
                        <a:rPr lang="en-US" sz="2400" u="none" strike="noStrike" dirty="0" err="1">
                          <a:effectLst/>
                        </a:rPr>
                        <a:t>Psy</a:t>
                      </a:r>
                      <a:r>
                        <a:rPr lang="en-US" sz="2400" u="none" strike="noStrike" dirty="0">
                          <a:effectLst/>
                        </a:rPr>
                        <a:t> Sci (Ch 14)</a:t>
                      </a:r>
                      <a:endParaRPr lang="en-US" sz="2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2400" u="none" strike="noStrike">
                          <a:effectLst/>
                        </a:rPr>
                        <a:t>Chi Square worksheet</a:t>
                      </a:r>
                      <a:endParaRPr lang="en-US" sz="2400" b="0" i="0" u="none" strike="noStrike">
                        <a:solidFill>
                          <a:srgbClr val="000000"/>
                        </a:solidFill>
                        <a:effectLst/>
                        <a:latin typeface="Calibri" panose="020F0502020204030204" pitchFamily="34" charset="0"/>
                      </a:endParaRPr>
                    </a:p>
                  </a:txBody>
                  <a:tcPr marL="9525" marR="9525" marT="9525"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2400" u="none" strike="noStrike">
                          <a:effectLst/>
                        </a:rPr>
                        <a:t>Final paper Method section</a:t>
                      </a:r>
                      <a:endParaRPr lang="en-US" sz="24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506612372"/>
                  </a:ext>
                </a:extLst>
              </a:tr>
              <a:tr h="807347">
                <a:tc>
                  <a:txBody>
                    <a:bodyPr/>
                    <a:lstStyle/>
                    <a:p>
                      <a:pPr algn="ctr" fontAlgn="ctr"/>
                      <a:r>
                        <a:rPr lang="en-US" sz="2400" b="1" u="none" strike="noStrike" dirty="0">
                          <a:effectLst/>
                        </a:rPr>
                        <a:t>27-Apr</a:t>
                      </a:r>
                      <a:endParaRPr lang="en-US" sz="24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2400" u="none" strike="noStrike" dirty="0">
                          <a:effectLst/>
                        </a:rPr>
                        <a:t>How to choose a test, fill out an equation sheet (Ch 15)</a:t>
                      </a:r>
                      <a:endParaRPr lang="en-US" sz="2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endParaRPr lang="en-US" sz="2400" b="0" i="0" u="none" strike="noStrike">
                        <a:solidFill>
                          <a:srgbClr val="000000"/>
                        </a:solidFill>
                        <a:effectLst/>
                        <a:latin typeface="Calibri" panose="020F0502020204030204" pitchFamily="34" charset="0"/>
                      </a:endParaRPr>
                    </a:p>
                  </a:txBody>
                  <a:tcPr marL="9525" marR="9525" marT="9525"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2400" u="none" strike="noStrike" dirty="0">
                          <a:effectLst/>
                        </a:rPr>
                        <a:t>Final paper Results section</a:t>
                      </a:r>
                      <a:endParaRPr lang="en-US" sz="2400" b="0" i="0" u="none" strike="noStrike" dirty="0">
                        <a:solidFill>
                          <a:srgbClr val="000000"/>
                        </a:solidFill>
                        <a:effectLst/>
                        <a:latin typeface="Calibri" panose="020F0502020204030204" pitchFamily="34" charset="0"/>
                      </a:endParaRPr>
                    </a:p>
                    <a:p>
                      <a:pPr algn="ctr" fontAlgn="b"/>
                      <a:endParaRPr lang="en-US" sz="24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026889392"/>
                  </a:ext>
                </a:extLst>
              </a:tr>
              <a:tr h="445029">
                <a:tc>
                  <a:txBody>
                    <a:bodyPr/>
                    <a:lstStyle/>
                    <a:p>
                      <a:pPr algn="ctr" fontAlgn="ctr"/>
                      <a:r>
                        <a:rPr lang="en-US" sz="2400" b="1" u="none" strike="noStrike" dirty="0">
                          <a:effectLst/>
                        </a:rPr>
                        <a:t>8-May</a:t>
                      </a:r>
                      <a:endParaRPr lang="en-US" sz="24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2400" u="none" strike="noStrike" dirty="0">
                          <a:effectLst/>
                        </a:rPr>
                        <a:t>Final exam date</a:t>
                      </a:r>
                      <a:endParaRPr lang="en-US" sz="2400" b="0" i="1"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2400" u="none" strike="noStrike" dirty="0">
                          <a:effectLst/>
                        </a:rPr>
                        <a:t>Final exam</a:t>
                      </a:r>
                      <a:endParaRPr lang="en-US" sz="2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2400" u="none" strike="noStrike" dirty="0">
                          <a:effectLst/>
                        </a:rPr>
                        <a:t>Final paper</a:t>
                      </a:r>
                      <a:endParaRPr lang="en-US" sz="24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374185562"/>
                  </a:ext>
                </a:extLst>
              </a:tr>
            </a:tbl>
          </a:graphicData>
        </a:graphic>
      </p:graphicFrame>
    </p:spTree>
    <p:extLst>
      <p:ext uri="{BB962C8B-B14F-4D97-AF65-F5344CB8AC3E}">
        <p14:creationId xmlns:p14="http://schemas.microsoft.com/office/powerpoint/2010/main" val="10844952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8C18D-5202-6A42-B8A4-B40E671515B8}"/>
              </a:ext>
            </a:extLst>
          </p:cNvPr>
          <p:cNvSpPr>
            <a:spLocks noGrp="1"/>
          </p:cNvSpPr>
          <p:nvPr>
            <p:ph type="title"/>
          </p:nvPr>
        </p:nvSpPr>
        <p:spPr/>
        <p:txBody>
          <a:bodyPr/>
          <a:lstStyle/>
          <a:p>
            <a:r>
              <a:rPr lang="en-US" dirty="0"/>
              <a:t>A kick-off note: Science may not be a signal detection problem</a:t>
            </a:r>
          </a:p>
        </p:txBody>
      </p:sp>
      <p:sp>
        <p:nvSpPr>
          <p:cNvPr id="3" name="Content Placeholder 2">
            <a:extLst>
              <a:ext uri="{FF2B5EF4-FFF2-40B4-BE49-F238E27FC236}">
                <a16:creationId xmlns:a16="http://schemas.microsoft.com/office/drawing/2014/main" id="{9350EBA4-266D-224E-8507-95E35179A93D}"/>
              </a:ext>
            </a:extLst>
          </p:cNvPr>
          <p:cNvSpPr>
            <a:spLocks noGrp="1"/>
          </p:cNvSpPr>
          <p:nvPr>
            <p:ph idx="1"/>
          </p:nvPr>
        </p:nvSpPr>
        <p:spPr/>
        <p:txBody>
          <a:bodyPr/>
          <a:lstStyle/>
          <a:p>
            <a:r>
              <a:rPr lang="en-US" dirty="0"/>
              <a:t>As noted at </a:t>
            </a:r>
            <a:r>
              <a:rPr lang="en-US" dirty="0" err="1"/>
              <a:t>Psychonomics</a:t>
            </a:r>
            <a:r>
              <a:rPr lang="en-US" dirty="0"/>
              <a:t> 2019 by John </a:t>
            </a:r>
            <a:r>
              <a:rPr lang="en-US" dirty="0" err="1"/>
              <a:t>Wixted</a:t>
            </a:r>
            <a:endParaRPr lang="en-US" dirty="0"/>
          </a:p>
          <a:p>
            <a:r>
              <a:rPr lang="en-US" dirty="0"/>
              <a:t>We seek </a:t>
            </a:r>
            <a:r>
              <a:rPr lang="en-US" i="1" dirty="0"/>
              <a:t>p</a:t>
            </a:r>
          </a:p>
          <a:p>
            <a:r>
              <a:rPr lang="en-US" dirty="0"/>
              <a:t>Argues we should seek to accurately estimate </a:t>
            </a:r>
            <a:r>
              <a:rPr lang="en-US" i="1" dirty="0"/>
              <a:t>d</a:t>
            </a:r>
          </a:p>
          <a:p>
            <a:endParaRPr lang="en-US" i="1" dirty="0"/>
          </a:p>
        </p:txBody>
      </p:sp>
      <p:pic>
        <p:nvPicPr>
          <p:cNvPr id="1026" name="Picture 2" descr="John Wixted">
            <a:extLst>
              <a:ext uri="{FF2B5EF4-FFF2-40B4-BE49-F238E27FC236}">
                <a16:creationId xmlns:a16="http://schemas.microsoft.com/office/drawing/2014/main" id="{CCF51D0F-72BB-5B4C-835F-B420D5EAFF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72538" y="1859716"/>
            <a:ext cx="3319462" cy="49982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260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37F1744-7CB4-8742-BA53-A5BB4AE7B966}"/>
              </a:ext>
            </a:extLst>
          </p:cNvPr>
          <p:cNvPicPr>
            <a:picLocks noChangeAspect="1"/>
          </p:cNvPicPr>
          <p:nvPr/>
        </p:nvPicPr>
        <p:blipFill>
          <a:blip r:embed="rId3"/>
          <a:stretch>
            <a:fillRect/>
          </a:stretch>
        </p:blipFill>
        <p:spPr>
          <a:xfrm>
            <a:off x="3456192" y="0"/>
            <a:ext cx="7242888" cy="6858000"/>
          </a:xfrm>
          <a:prstGeom prst="rect">
            <a:avLst/>
          </a:prstGeom>
        </p:spPr>
      </p:pic>
      <p:sp>
        <p:nvSpPr>
          <p:cNvPr id="2" name="Rectangle 1"/>
          <p:cNvSpPr/>
          <p:nvPr/>
        </p:nvSpPr>
        <p:spPr>
          <a:xfrm>
            <a:off x="0" y="6211669"/>
            <a:ext cx="3334871" cy="523220"/>
          </a:xfrm>
          <a:prstGeom prst="rect">
            <a:avLst/>
          </a:prstGeom>
        </p:spPr>
        <p:txBody>
          <a:bodyPr wrap="square">
            <a:spAutoFit/>
          </a:bodyPr>
          <a:lstStyle/>
          <a:p>
            <a:r>
              <a:rPr lang="en-US" sz="1400" dirty="0">
                <a:hlinkClick r:id="rId4"/>
              </a:rPr>
              <a:t>https://fivethirtyeight.com/features/you-cant-trust-what-you-read-about-nutrition/</a:t>
            </a:r>
            <a:r>
              <a:rPr lang="en-US" sz="1400" dirty="0"/>
              <a:t> </a:t>
            </a:r>
          </a:p>
        </p:txBody>
      </p:sp>
    </p:spTree>
    <p:extLst>
      <p:ext uri="{BB962C8B-B14F-4D97-AF65-F5344CB8AC3E}">
        <p14:creationId xmlns:p14="http://schemas.microsoft.com/office/powerpoint/2010/main" val="507031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5DDCF-B560-AF4E-A1EA-76FEC6210C2C}"/>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F92ACD1B-3263-A74E-A925-E96EB874C6A1}"/>
              </a:ext>
            </a:extLst>
          </p:cNvPr>
          <p:cNvPicPr>
            <a:picLocks noGrp="1" noChangeAspect="1"/>
          </p:cNvPicPr>
          <p:nvPr>
            <p:ph idx="1"/>
          </p:nvPr>
        </p:nvPicPr>
        <p:blipFill>
          <a:blip r:embed="rId3"/>
          <a:stretch>
            <a:fillRect/>
          </a:stretch>
        </p:blipFill>
        <p:spPr>
          <a:xfrm>
            <a:off x="2616200" y="24379"/>
            <a:ext cx="5994400" cy="6850744"/>
          </a:xfrm>
        </p:spPr>
      </p:pic>
    </p:spTree>
    <p:extLst>
      <p:ext uri="{BB962C8B-B14F-4D97-AF65-F5344CB8AC3E}">
        <p14:creationId xmlns:p14="http://schemas.microsoft.com/office/powerpoint/2010/main" val="38219392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0BBAA-8139-BB49-9B56-EEF7EBFF5C0F}"/>
              </a:ext>
            </a:extLst>
          </p:cNvPr>
          <p:cNvSpPr>
            <a:spLocks noGrp="1"/>
          </p:cNvSpPr>
          <p:nvPr>
            <p:ph type="title"/>
          </p:nvPr>
        </p:nvSpPr>
        <p:spPr/>
        <p:txBody>
          <a:bodyPr/>
          <a:lstStyle/>
          <a:p>
            <a:r>
              <a:rPr lang="en-US" dirty="0"/>
              <a:t>Learning outcomes</a:t>
            </a:r>
          </a:p>
        </p:txBody>
      </p:sp>
      <p:sp>
        <p:nvSpPr>
          <p:cNvPr id="3" name="Content Placeholder 2">
            <a:extLst>
              <a:ext uri="{FF2B5EF4-FFF2-40B4-BE49-F238E27FC236}">
                <a16:creationId xmlns:a16="http://schemas.microsoft.com/office/drawing/2014/main" id="{AD1C628A-4A5E-084C-9E8D-F7875E83E90E}"/>
              </a:ext>
            </a:extLst>
          </p:cNvPr>
          <p:cNvSpPr>
            <a:spLocks noGrp="1"/>
          </p:cNvSpPr>
          <p:nvPr>
            <p:ph idx="1"/>
          </p:nvPr>
        </p:nvSpPr>
        <p:spPr/>
        <p:txBody>
          <a:bodyPr>
            <a:normAutofit/>
          </a:bodyPr>
          <a:lstStyle/>
          <a:p>
            <a:pPr marL="0" indent="0">
              <a:buNone/>
            </a:pPr>
            <a:r>
              <a:rPr lang="en-US" dirty="0"/>
              <a:t>By the end of this class, you will be able to…</a:t>
            </a:r>
          </a:p>
          <a:p>
            <a:r>
              <a:rPr lang="en-CA" dirty="0"/>
              <a:t>Approach published psychological science with a skeptical eye toward contemporary understandings of open and pre-registered methodology</a:t>
            </a:r>
          </a:p>
          <a:p>
            <a:r>
              <a:rPr lang="en-US" dirty="0"/>
              <a:t>Recognize the importance of sample size, representativeness, replications, refereed journals, and some of the mediocre science that has been done in psych in the past</a:t>
            </a:r>
          </a:p>
        </p:txBody>
      </p:sp>
    </p:spTree>
    <p:extLst>
      <p:ext uri="{BB962C8B-B14F-4D97-AF65-F5344CB8AC3E}">
        <p14:creationId xmlns:p14="http://schemas.microsoft.com/office/powerpoint/2010/main" val="1077491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FEF7D0CE-E67E-F041-B877-415E726C2A62}"/>
              </a:ext>
            </a:extLst>
          </p:cNvPr>
          <p:cNvSpPr txBox="1">
            <a:spLocks/>
          </p:cNvSpPr>
          <p:nvPr/>
        </p:nvSpPr>
        <p:spPr>
          <a:xfrm>
            <a:off x="1524000" y="124326"/>
            <a:ext cx="9144000" cy="546100"/>
          </a:xfrm>
          <a:prstGeom prst="rect">
            <a:avLst/>
          </a:prstGeom>
        </p:spPr>
        <p:txBody>
          <a:bodyP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a:t>Is HPV Vaccine Life Threatening?</a:t>
            </a:r>
            <a:endParaRPr lang="en-CA" dirty="0"/>
          </a:p>
        </p:txBody>
      </p:sp>
      <p:sp>
        <p:nvSpPr>
          <p:cNvPr id="5" name="TextBox 4">
            <a:extLst>
              <a:ext uri="{FF2B5EF4-FFF2-40B4-BE49-F238E27FC236}">
                <a16:creationId xmlns:a16="http://schemas.microsoft.com/office/drawing/2014/main" id="{775FA2B3-FB99-AC4D-8014-8C93FBB428C7}"/>
              </a:ext>
            </a:extLst>
          </p:cNvPr>
          <p:cNvSpPr txBox="1">
            <a:spLocks noChangeArrowheads="1"/>
          </p:cNvSpPr>
          <p:nvPr/>
        </p:nvSpPr>
        <p:spPr bwMode="auto">
          <a:xfrm>
            <a:off x="1762125" y="699003"/>
            <a:ext cx="9137001" cy="1077913"/>
          </a:xfrm>
          <a:prstGeom prst="rect">
            <a:avLst/>
          </a:prstGeom>
          <a:noFill/>
          <a:ln w="9525">
            <a:noFill/>
            <a:miter lim="800000"/>
            <a:headEnd/>
            <a:tailEnd/>
          </a:ln>
        </p:spPr>
        <p:txBody>
          <a:bodyPr wrap="square">
            <a:spAutoFit/>
          </a:bodyPr>
          <a:lstStyle/>
          <a:p>
            <a:r>
              <a:rPr lang="en-US" sz="3200" b="1" dirty="0">
                <a:latin typeface="Times New Roman" pitchFamily="18" charset="0"/>
                <a:cs typeface="Times New Roman" pitchFamily="18" charset="0"/>
              </a:rPr>
              <a:t>14-year-old girl dies hours after receiving HPP vaccine. </a:t>
            </a:r>
            <a:r>
              <a:rPr lang="en-US" sz="3200" dirty="0">
                <a:latin typeface="Times New Roman" pitchFamily="18" charset="0"/>
                <a:cs typeface="Times New Roman" pitchFamily="18" charset="0"/>
              </a:rPr>
              <a:t>(2009)</a:t>
            </a:r>
          </a:p>
        </p:txBody>
      </p:sp>
      <p:pic>
        <p:nvPicPr>
          <p:cNvPr id="6" name="Picture 3" descr="Natalie Morton cervical cancer vaccine.jpg">
            <a:extLst>
              <a:ext uri="{FF2B5EF4-FFF2-40B4-BE49-F238E27FC236}">
                <a16:creationId xmlns:a16="http://schemas.microsoft.com/office/drawing/2014/main" id="{983A1532-7F07-2E4D-A1C8-789937EAC077}"/>
              </a:ext>
            </a:extLst>
          </p:cNvPr>
          <p:cNvPicPr>
            <a:picLocks noChangeAspect="1"/>
          </p:cNvPicPr>
          <p:nvPr/>
        </p:nvPicPr>
        <p:blipFill>
          <a:blip r:embed="rId3" cstate="print"/>
          <a:srcRect/>
          <a:stretch>
            <a:fillRect/>
          </a:stretch>
        </p:blipFill>
        <p:spPr bwMode="auto">
          <a:xfrm>
            <a:off x="9217131" y="2676654"/>
            <a:ext cx="2073326" cy="2298576"/>
          </a:xfrm>
          <a:prstGeom prst="rect">
            <a:avLst/>
          </a:prstGeom>
          <a:noFill/>
          <a:ln w="9525">
            <a:noFill/>
            <a:miter lim="800000"/>
            <a:headEnd/>
            <a:tailEnd/>
          </a:ln>
        </p:spPr>
      </p:pic>
      <p:sp>
        <p:nvSpPr>
          <p:cNvPr id="7" name="TextBox 6">
            <a:extLst>
              <a:ext uri="{FF2B5EF4-FFF2-40B4-BE49-F238E27FC236}">
                <a16:creationId xmlns:a16="http://schemas.microsoft.com/office/drawing/2014/main" id="{62E0FE3A-772E-584F-B812-4B7EC8A23D5D}"/>
              </a:ext>
            </a:extLst>
          </p:cNvPr>
          <p:cNvSpPr txBox="1">
            <a:spLocks noChangeArrowheads="1"/>
          </p:cNvSpPr>
          <p:nvPr/>
        </p:nvSpPr>
        <p:spPr bwMode="auto">
          <a:xfrm>
            <a:off x="1524000" y="1979537"/>
            <a:ext cx="9858532" cy="461665"/>
          </a:xfrm>
          <a:prstGeom prst="rect">
            <a:avLst/>
          </a:prstGeom>
          <a:noFill/>
          <a:ln w="9525">
            <a:noFill/>
            <a:miter lim="800000"/>
            <a:headEnd/>
            <a:tailEnd/>
          </a:ln>
        </p:spPr>
        <p:txBody>
          <a:bodyPr wrap="square">
            <a:spAutoFit/>
          </a:bodyPr>
          <a:lstStyle/>
          <a:p>
            <a:r>
              <a:rPr lang="en-US" sz="2400" dirty="0"/>
              <a:t>Autopsy revealed a malignant </a:t>
            </a:r>
            <a:r>
              <a:rPr lang="en-US" sz="2400" dirty="0" err="1"/>
              <a:t>tumour</a:t>
            </a:r>
            <a:r>
              <a:rPr lang="en-US" sz="2400" dirty="0"/>
              <a:t> in Natalie Morton’s heart and lungs.</a:t>
            </a:r>
          </a:p>
        </p:txBody>
      </p:sp>
      <p:sp>
        <p:nvSpPr>
          <p:cNvPr id="8" name="TextBox 7">
            <a:extLst>
              <a:ext uri="{FF2B5EF4-FFF2-40B4-BE49-F238E27FC236}">
                <a16:creationId xmlns:a16="http://schemas.microsoft.com/office/drawing/2014/main" id="{A974058B-BC12-CE49-80DA-80FD944B8D16}"/>
              </a:ext>
            </a:extLst>
          </p:cNvPr>
          <p:cNvSpPr txBox="1"/>
          <p:nvPr/>
        </p:nvSpPr>
        <p:spPr>
          <a:xfrm>
            <a:off x="1524000" y="3036238"/>
            <a:ext cx="7422442" cy="1938992"/>
          </a:xfrm>
          <a:prstGeom prst="rect">
            <a:avLst/>
          </a:prstGeom>
          <a:noFill/>
        </p:spPr>
        <p:txBody>
          <a:bodyPr wrap="square" rtlCol="0">
            <a:spAutoFit/>
          </a:bodyPr>
          <a:lstStyle/>
          <a:p>
            <a:r>
              <a:rPr lang="en-CA" sz="2400" dirty="0"/>
              <a:t>It would be an odd world in which no child who recently received a vaccine could die.  If two events are independent then they are likely sometimes to co-occur (with a probability that is the product of the individual probabilities).  </a:t>
            </a:r>
          </a:p>
        </p:txBody>
      </p:sp>
    </p:spTree>
    <p:extLst>
      <p:ext uri="{BB962C8B-B14F-4D97-AF65-F5344CB8AC3E}">
        <p14:creationId xmlns:p14="http://schemas.microsoft.com/office/powerpoint/2010/main" val="2628070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15696EC9-9A40-924C-8CCB-E464376EB6CE}"/>
              </a:ext>
            </a:extLst>
          </p:cNvPr>
          <p:cNvSpPr txBox="1">
            <a:spLocks/>
          </p:cNvSpPr>
          <p:nvPr/>
        </p:nvSpPr>
        <p:spPr>
          <a:xfrm>
            <a:off x="1486929" y="352336"/>
            <a:ext cx="9144000" cy="546100"/>
          </a:xfrm>
          <a:prstGeom prst="rect">
            <a:avLst/>
          </a:prstGeom>
        </p:spPr>
        <p:txBody>
          <a:bodyPr>
            <a:normAutofit fontScale="7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a:t>Does the Mumps/Measles Vaccine Cause Autism?</a:t>
            </a:r>
            <a:endParaRPr lang="en-CA" dirty="0"/>
          </a:p>
        </p:txBody>
      </p:sp>
      <p:pic>
        <p:nvPicPr>
          <p:cNvPr id="3" name="Picture 2" descr="http://i.telegraph.co.uk/multimedia/archive/00660/news-graphics-2008-_660290a.jpg">
            <a:extLst>
              <a:ext uri="{FF2B5EF4-FFF2-40B4-BE49-F238E27FC236}">
                <a16:creationId xmlns:a16="http://schemas.microsoft.com/office/drawing/2014/main" id="{32CFBE4C-CC91-D644-8157-D33C7CD0CD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58203" y="898436"/>
            <a:ext cx="1934643" cy="232157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988B650-866E-7B4F-B7E9-4C4283032981}"/>
              </a:ext>
            </a:extLst>
          </p:cNvPr>
          <p:cNvSpPr txBox="1"/>
          <p:nvPr/>
        </p:nvSpPr>
        <p:spPr>
          <a:xfrm>
            <a:off x="9849394" y="3220006"/>
            <a:ext cx="2195261" cy="369332"/>
          </a:xfrm>
          <a:prstGeom prst="rect">
            <a:avLst/>
          </a:prstGeom>
          <a:noFill/>
        </p:spPr>
        <p:txBody>
          <a:bodyPr wrap="square" rtlCol="0">
            <a:spAutoFit/>
          </a:bodyPr>
          <a:lstStyle/>
          <a:p>
            <a:pPr algn="ctr"/>
            <a:r>
              <a:rPr lang="en-CA" dirty="0"/>
              <a:t>Andrew Wakefield</a:t>
            </a:r>
          </a:p>
        </p:txBody>
      </p:sp>
      <p:sp>
        <p:nvSpPr>
          <p:cNvPr id="5" name="Rectangle 4">
            <a:extLst>
              <a:ext uri="{FF2B5EF4-FFF2-40B4-BE49-F238E27FC236}">
                <a16:creationId xmlns:a16="http://schemas.microsoft.com/office/drawing/2014/main" id="{05939AC6-3DCD-D84C-A0CC-8F7590B40E02}"/>
              </a:ext>
            </a:extLst>
          </p:cNvPr>
          <p:cNvSpPr/>
          <p:nvPr/>
        </p:nvSpPr>
        <p:spPr>
          <a:xfrm>
            <a:off x="837347" y="1209586"/>
            <a:ext cx="7738241" cy="1200329"/>
          </a:xfrm>
          <a:prstGeom prst="rect">
            <a:avLst/>
          </a:prstGeom>
        </p:spPr>
        <p:txBody>
          <a:bodyPr wrap="square">
            <a:spAutoFit/>
          </a:bodyPr>
          <a:lstStyle/>
          <a:p>
            <a:r>
              <a:rPr lang="en-US" sz="2400" dirty="0"/>
              <a:t>Wakefield published a study of 12 UK  children diagnosed with developmental delays (8 with autism) after receiving measles/mumps/rubella vaccine.</a:t>
            </a:r>
          </a:p>
        </p:txBody>
      </p:sp>
      <p:sp>
        <p:nvSpPr>
          <p:cNvPr id="6" name="TextBox 5">
            <a:extLst>
              <a:ext uri="{FF2B5EF4-FFF2-40B4-BE49-F238E27FC236}">
                <a16:creationId xmlns:a16="http://schemas.microsoft.com/office/drawing/2014/main" id="{E5559581-141D-8847-B27E-072224598050}"/>
              </a:ext>
            </a:extLst>
          </p:cNvPr>
          <p:cNvSpPr txBox="1"/>
          <p:nvPr/>
        </p:nvSpPr>
        <p:spPr>
          <a:xfrm>
            <a:off x="393464" y="2587968"/>
            <a:ext cx="9455930" cy="3046988"/>
          </a:xfrm>
          <a:prstGeom prst="rect">
            <a:avLst/>
          </a:prstGeom>
          <a:noFill/>
        </p:spPr>
        <p:txBody>
          <a:bodyPr wrap="square" rtlCol="0">
            <a:spAutoFit/>
          </a:bodyPr>
          <a:lstStyle/>
          <a:p>
            <a:r>
              <a:rPr lang="en-CA" sz="2400" dirty="0"/>
              <a:t>At time of study, 90% of UK children received MMR vaccine, usually around 1 to 2 years of age.</a:t>
            </a:r>
          </a:p>
          <a:p>
            <a:endParaRPr lang="en-CA" sz="2400" dirty="0"/>
          </a:p>
          <a:p>
            <a:r>
              <a:rPr lang="en-CA" sz="2400" dirty="0"/>
              <a:t>Developmental delays are rarely diagnosed before a child is at least 1 or 2.</a:t>
            </a:r>
          </a:p>
          <a:p>
            <a:endParaRPr lang="en-CA" sz="2400" dirty="0"/>
          </a:p>
          <a:p>
            <a:r>
              <a:rPr lang="en-CA" sz="2400" dirty="0"/>
              <a:t>Ergo almost all children diagnosed with </a:t>
            </a:r>
            <a:r>
              <a:rPr lang="en-CA" sz="2400" dirty="0" err="1"/>
              <a:t>devel</a:t>
            </a:r>
            <a:r>
              <a:rPr lang="en-CA" sz="2400" dirty="0"/>
              <a:t> delays would have received the MMR vaccine, even though MMR has zero causal influence on developmental delays.</a:t>
            </a:r>
          </a:p>
        </p:txBody>
      </p:sp>
    </p:spTree>
    <p:extLst>
      <p:ext uri="{BB962C8B-B14F-4D97-AF65-F5344CB8AC3E}">
        <p14:creationId xmlns:p14="http://schemas.microsoft.com/office/powerpoint/2010/main" val="219745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E28C79A6-B009-154E-8E3B-535CAA227519}"/>
              </a:ext>
            </a:extLst>
          </p:cNvPr>
          <p:cNvSpPr txBox="1">
            <a:spLocks/>
          </p:cNvSpPr>
          <p:nvPr/>
        </p:nvSpPr>
        <p:spPr>
          <a:xfrm>
            <a:off x="1524000" y="124326"/>
            <a:ext cx="9144000" cy="546100"/>
          </a:xfrm>
          <a:prstGeom prst="rect">
            <a:avLst/>
          </a:prstGeom>
        </p:spPr>
        <p:txBody>
          <a:bodyP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a:t>Does Red Wine Promote Heart Health?</a:t>
            </a:r>
            <a:endParaRPr lang="en-CA" dirty="0"/>
          </a:p>
        </p:txBody>
      </p:sp>
      <p:pic>
        <p:nvPicPr>
          <p:cNvPr id="3" name="Picture 2" descr="http://weeklygrape.com/wp-content/uploads/2012/04/red-wine-heart-248x300.jpg">
            <a:extLst>
              <a:ext uri="{FF2B5EF4-FFF2-40B4-BE49-F238E27FC236}">
                <a16:creationId xmlns:a16="http://schemas.microsoft.com/office/drawing/2014/main" id="{2A2861E4-E9B6-A041-B466-F5CF2AA1D0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9884" y="670426"/>
            <a:ext cx="1729241" cy="209182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A0D0345-EEC3-7448-9B9F-D4426F883E4D}"/>
              </a:ext>
            </a:extLst>
          </p:cNvPr>
          <p:cNvSpPr txBox="1"/>
          <p:nvPr/>
        </p:nvSpPr>
        <p:spPr>
          <a:xfrm>
            <a:off x="1733550" y="2840125"/>
            <a:ext cx="8534400" cy="1200329"/>
          </a:xfrm>
          <a:prstGeom prst="rect">
            <a:avLst/>
          </a:prstGeom>
          <a:noFill/>
        </p:spPr>
        <p:txBody>
          <a:bodyPr wrap="square" rtlCol="0">
            <a:spAutoFit/>
          </a:bodyPr>
          <a:lstStyle/>
          <a:p>
            <a:r>
              <a:rPr lang="en-CA" sz="2400" dirty="0"/>
              <a:t>Many studies have observed that individuals who have a few drinks of alcohol per week have lower rates of heart disease and other maladies than those who do not drink alcohol.</a:t>
            </a:r>
          </a:p>
        </p:txBody>
      </p:sp>
      <p:pic>
        <p:nvPicPr>
          <p:cNvPr id="5" name="Picture 2" descr="Timothy  Stockwell">
            <a:extLst>
              <a:ext uri="{FF2B5EF4-FFF2-40B4-BE49-F238E27FC236}">
                <a16:creationId xmlns:a16="http://schemas.microsoft.com/office/drawing/2014/main" id="{2108ED54-AD9D-7446-8B8B-F951B23E22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73688" y="885826"/>
            <a:ext cx="1409607" cy="187642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F73A823-58BC-C843-A23B-DB0490C1E99E}"/>
              </a:ext>
            </a:extLst>
          </p:cNvPr>
          <p:cNvSpPr txBox="1"/>
          <p:nvPr/>
        </p:nvSpPr>
        <p:spPr>
          <a:xfrm>
            <a:off x="6642100" y="1050958"/>
            <a:ext cx="3810000" cy="646331"/>
          </a:xfrm>
          <a:prstGeom prst="rect">
            <a:avLst/>
          </a:prstGeom>
          <a:noFill/>
        </p:spPr>
        <p:txBody>
          <a:bodyPr wrap="square" rtlCol="0">
            <a:spAutoFit/>
          </a:bodyPr>
          <a:lstStyle/>
          <a:p>
            <a:pPr algn="ctr"/>
            <a:r>
              <a:rPr lang="en-CA" dirty="0"/>
              <a:t>Tim Stockwell, </a:t>
            </a:r>
            <a:r>
              <a:rPr lang="en-CA" dirty="0" err="1"/>
              <a:t>UVic’s</a:t>
            </a:r>
            <a:r>
              <a:rPr lang="en-CA" dirty="0"/>
              <a:t> Centre for Addiction Research BC</a:t>
            </a:r>
          </a:p>
        </p:txBody>
      </p:sp>
      <p:sp>
        <p:nvSpPr>
          <p:cNvPr id="7" name="TextBox 6">
            <a:extLst>
              <a:ext uri="{FF2B5EF4-FFF2-40B4-BE49-F238E27FC236}">
                <a16:creationId xmlns:a16="http://schemas.microsoft.com/office/drawing/2014/main" id="{CCC9A8B2-FD34-FC45-B142-5F6B21FBCFA3}"/>
              </a:ext>
            </a:extLst>
          </p:cNvPr>
          <p:cNvSpPr txBox="1"/>
          <p:nvPr/>
        </p:nvSpPr>
        <p:spPr>
          <a:xfrm>
            <a:off x="1733550" y="4147118"/>
            <a:ext cx="7391400" cy="1938992"/>
          </a:xfrm>
          <a:prstGeom prst="rect">
            <a:avLst/>
          </a:prstGeom>
          <a:noFill/>
        </p:spPr>
        <p:txBody>
          <a:bodyPr wrap="square" rtlCol="0">
            <a:spAutoFit/>
          </a:bodyPr>
          <a:lstStyle/>
          <a:p>
            <a:r>
              <a:rPr lang="en-CA" sz="2400" dirty="0"/>
              <a:t>In North America and Europe, a substantial percentage of individuals who do not drink alcohol avoid it because they are alcoholics in recovery or because they have other maladies.  Evidence for benefits of alcohol not clear when this is taken into account.</a:t>
            </a:r>
          </a:p>
        </p:txBody>
      </p:sp>
    </p:spTree>
    <p:extLst>
      <p:ext uri="{BB962C8B-B14F-4D97-AF65-F5344CB8AC3E}">
        <p14:creationId xmlns:p14="http://schemas.microsoft.com/office/powerpoint/2010/main" val="2373911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859B5349-9F90-434D-B1B8-C18FC786C6DE}"/>
              </a:ext>
            </a:extLst>
          </p:cNvPr>
          <p:cNvSpPr txBox="1">
            <a:spLocks/>
          </p:cNvSpPr>
          <p:nvPr/>
        </p:nvSpPr>
        <p:spPr>
          <a:xfrm>
            <a:off x="1524000" y="793752"/>
            <a:ext cx="9144000" cy="546100"/>
          </a:xfrm>
          <a:prstGeom prst="rect">
            <a:avLst/>
          </a:prstGeom>
        </p:spPr>
        <p:txBody>
          <a:bodyPr>
            <a:normAutofit fontScale="7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a:t>Does Praying Together Promote Staying Together?</a:t>
            </a:r>
            <a:endParaRPr lang="en-CA" dirty="0"/>
          </a:p>
        </p:txBody>
      </p:sp>
      <p:pic>
        <p:nvPicPr>
          <p:cNvPr id="3" name="Picture 2" descr="http://www.catholic.org/files/images/ins_news/2015014211.jpg">
            <a:extLst>
              <a:ext uri="{FF2B5EF4-FFF2-40B4-BE49-F238E27FC236}">
                <a16:creationId xmlns:a16="http://schemas.microsoft.com/office/drawing/2014/main" id="{5CBFEDCB-FA34-5D4F-A3D4-5A5C5FC70A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1650" y="1819276"/>
            <a:ext cx="2079625" cy="294613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C63D70F-A779-0248-90AE-1EE8DFFB8FF1}"/>
              </a:ext>
            </a:extLst>
          </p:cNvPr>
          <p:cNvSpPr txBox="1"/>
          <p:nvPr/>
        </p:nvSpPr>
        <p:spPr>
          <a:xfrm>
            <a:off x="3924300" y="2038351"/>
            <a:ext cx="6743700" cy="1200329"/>
          </a:xfrm>
          <a:prstGeom prst="rect">
            <a:avLst/>
          </a:prstGeom>
          <a:noFill/>
        </p:spPr>
        <p:txBody>
          <a:bodyPr wrap="square" rtlCol="0">
            <a:spAutoFit/>
          </a:bodyPr>
          <a:lstStyle/>
          <a:p>
            <a:r>
              <a:rPr lang="en-CA" sz="2400" i="1" dirty="0"/>
              <a:t>“Couples of Who Pray Together Stay Together”</a:t>
            </a:r>
          </a:p>
          <a:p>
            <a:endParaRPr lang="en-CA" sz="2400" i="1" dirty="0"/>
          </a:p>
          <a:p>
            <a:r>
              <a:rPr lang="en-CA" sz="2400" dirty="0"/>
              <a:t>Globe and Mail</a:t>
            </a:r>
            <a:endParaRPr lang="en-CA" dirty="0"/>
          </a:p>
        </p:txBody>
      </p:sp>
      <p:sp>
        <p:nvSpPr>
          <p:cNvPr id="5" name="TextBox 4">
            <a:extLst>
              <a:ext uri="{FF2B5EF4-FFF2-40B4-BE49-F238E27FC236}">
                <a16:creationId xmlns:a16="http://schemas.microsoft.com/office/drawing/2014/main" id="{4D9E40C6-C643-0F4F-9628-7A9854279DAC}"/>
              </a:ext>
            </a:extLst>
          </p:cNvPr>
          <p:cNvSpPr txBox="1"/>
          <p:nvPr/>
        </p:nvSpPr>
        <p:spPr>
          <a:xfrm>
            <a:off x="3924300" y="3339496"/>
            <a:ext cx="6472144" cy="1569660"/>
          </a:xfrm>
          <a:prstGeom prst="rect">
            <a:avLst/>
          </a:prstGeom>
          <a:noFill/>
        </p:spPr>
        <p:txBody>
          <a:bodyPr wrap="square" rtlCol="0">
            <a:spAutoFit/>
          </a:bodyPr>
          <a:lstStyle/>
          <a:p>
            <a:r>
              <a:rPr lang="en-CA" sz="2400" dirty="0"/>
              <a:t>Implication is that prayer has a causal effect on relationship stability.  That could be true, but there are a variety of other plausible interpretations of the correlation.</a:t>
            </a:r>
          </a:p>
        </p:txBody>
      </p:sp>
    </p:spTree>
    <p:extLst>
      <p:ext uri="{BB962C8B-B14F-4D97-AF65-F5344CB8AC3E}">
        <p14:creationId xmlns:p14="http://schemas.microsoft.com/office/powerpoint/2010/main" val="3899800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6EB7A79E-1E4E-194C-A711-A3F30516AEA5}"/>
              </a:ext>
            </a:extLst>
          </p:cNvPr>
          <p:cNvSpPr txBox="1">
            <a:spLocks/>
          </p:cNvSpPr>
          <p:nvPr/>
        </p:nvSpPr>
        <p:spPr>
          <a:xfrm>
            <a:off x="1536357" y="433245"/>
            <a:ext cx="9144000" cy="546100"/>
          </a:xfrm>
          <a:prstGeom prst="rect">
            <a:avLst/>
          </a:prstGeom>
        </p:spPr>
        <p:txBody>
          <a:bodyPr>
            <a:normAutofit fontScale="8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a:t>Do Vitamin D Supplements Reduce Cancer Risk?</a:t>
            </a:r>
            <a:endParaRPr lang="en-CA" dirty="0"/>
          </a:p>
        </p:txBody>
      </p:sp>
      <p:sp>
        <p:nvSpPr>
          <p:cNvPr id="3" name="TextBox 2">
            <a:extLst>
              <a:ext uri="{FF2B5EF4-FFF2-40B4-BE49-F238E27FC236}">
                <a16:creationId xmlns:a16="http://schemas.microsoft.com/office/drawing/2014/main" id="{D9BCB6B5-3966-DC48-B2A7-BB54F53C3DEA}"/>
              </a:ext>
            </a:extLst>
          </p:cNvPr>
          <p:cNvSpPr txBox="1"/>
          <p:nvPr/>
        </p:nvSpPr>
        <p:spPr>
          <a:xfrm>
            <a:off x="1873241" y="1367015"/>
            <a:ext cx="8758990" cy="830997"/>
          </a:xfrm>
          <a:prstGeom prst="rect">
            <a:avLst/>
          </a:prstGeom>
          <a:noFill/>
        </p:spPr>
        <p:txBody>
          <a:bodyPr wrap="square" rtlCol="0">
            <a:spAutoFit/>
          </a:bodyPr>
          <a:lstStyle/>
          <a:p>
            <a:r>
              <a:rPr lang="en-CA" sz="2400" dirty="0"/>
              <a:t>The correlation is real.  But it is not clear whether having higher D prevents cancer or having or being vulnerable to cancer lowers D.</a:t>
            </a:r>
          </a:p>
        </p:txBody>
      </p:sp>
      <p:sp>
        <p:nvSpPr>
          <p:cNvPr id="4" name="TextBox 3">
            <a:extLst>
              <a:ext uri="{FF2B5EF4-FFF2-40B4-BE49-F238E27FC236}">
                <a16:creationId xmlns:a16="http://schemas.microsoft.com/office/drawing/2014/main" id="{77F545E5-F853-AD48-A429-7D0596FFCA7A}"/>
              </a:ext>
            </a:extLst>
          </p:cNvPr>
          <p:cNvSpPr txBox="1"/>
          <p:nvPr/>
        </p:nvSpPr>
        <p:spPr>
          <a:xfrm>
            <a:off x="1873241" y="2808320"/>
            <a:ext cx="8325853" cy="2308324"/>
          </a:xfrm>
          <a:prstGeom prst="rect">
            <a:avLst/>
          </a:prstGeom>
          <a:noFill/>
        </p:spPr>
        <p:txBody>
          <a:bodyPr wrap="square" rtlCol="0">
            <a:spAutoFit/>
          </a:bodyPr>
          <a:lstStyle/>
          <a:p>
            <a:r>
              <a:rPr lang="en-CA" sz="2400" dirty="0"/>
              <a:t>Randomized, prospective, double-blind, placebo-controlled experiments have so far not strongly supported the idea that vitamin D supplements lower cancer risk.</a:t>
            </a:r>
          </a:p>
          <a:p>
            <a:endParaRPr lang="en-CA" sz="2400" dirty="0"/>
          </a:p>
          <a:p>
            <a:r>
              <a:rPr lang="en-CA" sz="2400" dirty="0"/>
              <a:t>Few if any adverse effects of supplements up to 2,000 units and its cheap but little reason to believe it will lower cancer risk.</a:t>
            </a:r>
          </a:p>
        </p:txBody>
      </p:sp>
    </p:spTree>
    <p:extLst>
      <p:ext uri="{BB962C8B-B14F-4D97-AF65-F5344CB8AC3E}">
        <p14:creationId xmlns:p14="http://schemas.microsoft.com/office/powerpoint/2010/main" val="2973806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AC15297-E374-6B4A-A3B7-322DB3C9EF96}"/>
              </a:ext>
            </a:extLst>
          </p:cNvPr>
          <p:cNvSpPr txBox="1">
            <a:spLocks/>
          </p:cNvSpPr>
          <p:nvPr/>
        </p:nvSpPr>
        <p:spPr>
          <a:xfrm>
            <a:off x="1981200" y="1897886"/>
            <a:ext cx="8229600" cy="368852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CA" dirty="0"/>
              <a:t>Intuition, casual observation</a:t>
            </a:r>
          </a:p>
          <a:p>
            <a:r>
              <a:rPr lang="en-CA" dirty="0"/>
              <a:t>Authority</a:t>
            </a:r>
          </a:p>
          <a:p>
            <a:r>
              <a:rPr lang="en-CA" dirty="0"/>
              <a:t>Science</a:t>
            </a:r>
          </a:p>
          <a:p>
            <a:pPr lvl="1"/>
            <a:r>
              <a:rPr lang="en-CA" dirty="0"/>
              <a:t>Combination of logic/mathematics and rigorous empirical observation</a:t>
            </a:r>
          </a:p>
          <a:p>
            <a:pPr lvl="1"/>
            <a:r>
              <a:rPr lang="en-CA" dirty="0"/>
              <a:t>Web of Science, Library and sites</a:t>
            </a:r>
          </a:p>
        </p:txBody>
      </p:sp>
      <p:sp>
        <p:nvSpPr>
          <p:cNvPr id="3" name="Title 2">
            <a:extLst>
              <a:ext uri="{FF2B5EF4-FFF2-40B4-BE49-F238E27FC236}">
                <a16:creationId xmlns:a16="http://schemas.microsoft.com/office/drawing/2014/main" id="{523A8D19-B363-1A40-A8FC-98AB29CB7402}"/>
              </a:ext>
            </a:extLst>
          </p:cNvPr>
          <p:cNvSpPr txBox="1">
            <a:spLocks/>
          </p:cNvSpPr>
          <p:nvPr/>
        </p:nvSpPr>
        <p:spPr>
          <a:xfrm>
            <a:off x="114300" y="177800"/>
            <a:ext cx="12077700" cy="1346200"/>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CA"/>
              <a:t>How Decide How Much Confidence to Have in a Claim that X has a Causal Influence on Y?</a:t>
            </a:r>
            <a:endParaRPr lang="en-CA" dirty="0"/>
          </a:p>
        </p:txBody>
      </p:sp>
      <p:sp>
        <p:nvSpPr>
          <p:cNvPr id="4" name="TextBox 3">
            <a:extLst>
              <a:ext uri="{FF2B5EF4-FFF2-40B4-BE49-F238E27FC236}">
                <a16:creationId xmlns:a16="http://schemas.microsoft.com/office/drawing/2014/main" id="{82CD27AA-310A-FA47-A9BF-A03D08557143}"/>
              </a:ext>
            </a:extLst>
          </p:cNvPr>
          <p:cNvSpPr txBox="1"/>
          <p:nvPr/>
        </p:nvSpPr>
        <p:spPr>
          <a:xfrm>
            <a:off x="2125580" y="4395107"/>
            <a:ext cx="7628021" cy="830997"/>
          </a:xfrm>
          <a:prstGeom prst="rect">
            <a:avLst/>
          </a:prstGeom>
          <a:noFill/>
        </p:spPr>
        <p:txBody>
          <a:bodyPr wrap="square" rtlCol="0">
            <a:spAutoFit/>
          </a:bodyPr>
          <a:lstStyle/>
          <a:p>
            <a:r>
              <a:rPr lang="en-CA" sz="2400" dirty="0"/>
              <a:t>Even so, a problem: Some “science” is more rigorous than other “science.” </a:t>
            </a:r>
          </a:p>
        </p:txBody>
      </p:sp>
    </p:spTree>
    <p:extLst>
      <p:ext uri="{BB962C8B-B14F-4D97-AF65-F5344CB8AC3E}">
        <p14:creationId xmlns:p14="http://schemas.microsoft.com/office/powerpoint/2010/main" val="3311239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a:extLst>
              <a:ext uri="{FF2B5EF4-FFF2-40B4-BE49-F238E27FC236}">
                <a16:creationId xmlns:a16="http://schemas.microsoft.com/office/drawing/2014/main" id="{E773596E-BC7B-EA4C-8E36-16E47168A8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26036" y="0"/>
            <a:ext cx="6739928" cy="6858000"/>
          </a:xfrm>
          <a:prstGeom prst="rect">
            <a:avLst/>
          </a:prstGeom>
        </p:spPr>
      </p:pic>
      <p:pic>
        <p:nvPicPr>
          <p:cNvPr id="35" name="Picture 34">
            <a:extLst>
              <a:ext uri="{FF2B5EF4-FFF2-40B4-BE49-F238E27FC236}">
                <a16:creationId xmlns:a16="http://schemas.microsoft.com/office/drawing/2014/main" id="{2604E725-2E24-1345-9340-6D1C7EEC01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95979"/>
            <a:ext cx="12192000" cy="6266042"/>
          </a:xfrm>
          <a:prstGeom prst="rect">
            <a:avLst/>
          </a:prstGeom>
        </p:spPr>
      </p:pic>
      <p:pic>
        <p:nvPicPr>
          <p:cNvPr id="37" name="Picture 36">
            <a:extLst>
              <a:ext uri="{FF2B5EF4-FFF2-40B4-BE49-F238E27FC236}">
                <a16:creationId xmlns:a16="http://schemas.microsoft.com/office/drawing/2014/main" id="{0AAC4FE7-47CA-BF4A-9582-A1357B6BB61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4950" y="82550"/>
            <a:ext cx="11722100" cy="6692900"/>
          </a:xfrm>
          <a:prstGeom prst="rect">
            <a:avLst/>
          </a:prstGeom>
        </p:spPr>
      </p:pic>
      <p:pic>
        <p:nvPicPr>
          <p:cNvPr id="39" name="Picture 38">
            <a:extLst>
              <a:ext uri="{FF2B5EF4-FFF2-40B4-BE49-F238E27FC236}">
                <a16:creationId xmlns:a16="http://schemas.microsoft.com/office/drawing/2014/main" id="{C3AB36D5-0323-5240-A2BD-21BBA60447B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70907" y="0"/>
            <a:ext cx="7050186" cy="6858000"/>
          </a:xfrm>
          <a:prstGeom prst="rect">
            <a:avLst/>
          </a:prstGeom>
        </p:spPr>
      </p:pic>
      <p:pic>
        <p:nvPicPr>
          <p:cNvPr id="41" name="Picture 40">
            <a:extLst>
              <a:ext uri="{FF2B5EF4-FFF2-40B4-BE49-F238E27FC236}">
                <a16:creationId xmlns:a16="http://schemas.microsoft.com/office/drawing/2014/main" id="{A4407EE4-6AC0-DA4E-8ED5-96E3C96D524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06965" y="0"/>
            <a:ext cx="9178069" cy="6858000"/>
          </a:xfrm>
          <a:prstGeom prst="rect">
            <a:avLst/>
          </a:prstGeom>
        </p:spPr>
      </p:pic>
      <p:pic>
        <p:nvPicPr>
          <p:cNvPr id="43" name="Picture 42">
            <a:extLst>
              <a:ext uri="{FF2B5EF4-FFF2-40B4-BE49-F238E27FC236}">
                <a16:creationId xmlns:a16="http://schemas.microsoft.com/office/drawing/2014/main" id="{7E4853FB-9194-4A4D-B211-29A5D03C8FE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57994"/>
            <a:ext cx="12192000" cy="6742012"/>
          </a:xfrm>
          <a:prstGeom prst="rect">
            <a:avLst/>
          </a:prstGeom>
        </p:spPr>
      </p:pic>
      <p:pic>
        <p:nvPicPr>
          <p:cNvPr id="45" name="Picture 44">
            <a:extLst>
              <a:ext uri="{FF2B5EF4-FFF2-40B4-BE49-F238E27FC236}">
                <a16:creationId xmlns:a16="http://schemas.microsoft.com/office/drawing/2014/main" id="{215BE62A-32EB-954B-BF61-9A6CF75DAA2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38150" y="330200"/>
            <a:ext cx="11315700" cy="6197600"/>
          </a:xfrm>
          <a:prstGeom prst="rect">
            <a:avLst/>
          </a:prstGeom>
        </p:spPr>
      </p:pic>
      <p:pic>
        <p:nvPicPr>
          <p:cNvPr id="47" name="Picture 46">
            <a:extLst>
              <a:ext uri="{FF2B5EF4-FFF2-40B4-BE49-F238E27FC236}">
                <a16:creationId xmlns:a16="http://schemas.microsoft.com/office/drawing/2014/main" id="{550AD5D3-5475-9447-8E0D-74EE0A5429C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671518" y="0"/>
            <a:ext cx="6848964" cy="6858000"/>
          </a:xfrm>
          <a:prstGeom prst="rect">
            <a:avLst/>
          </a:prstGeom>
        </p:spPr>
      </p:pic>
      <p:pic>
        <p:nvPicPr>
          <p:cNvPr id="49" name="Picture 48">
            <a:extLst>
              <a:ext uri="{FF2B5EF4-FFF2-40B4-BE49-F238E27FC236}">
                <a16:creationId xmlns:a16="http://schemas.microsoft.com/office/drawing/2014/main" id="{CCA2457D-971D-9D4E-9855-83821EAC5F1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564821" y="0"/>
            <a:ext cx="9062357" cy="6858000"/>
          </a:xfrm>
          <a:prstGeom prst="rect">
            <a:avLst/>
          </a:prstGeom>
        </p:spPr>
      </p:pic>
      <p:pic>
        <p:nvPicPr>
          <p:cNvPr id="2" name="Picture 1"/>
          <p:cNvPicPr>
            <a:picLocks noChangeAspect="1"/>
          </p:cNvPicPr>
          <p:nvPr/>
        </p:nvPicPr>
        <p:blipFill>
          <a:blip r:embed="rId12"/>
          <a:stretch>
            <a:fillRect/>
          </a:stretch>
        </p:blipFill>
        <p:spPr>
          <a:xfrm>
            <a:off x="1237572" y="142416"/>
            <a:ext cx="9716856" cy="6573167"/>
          </a:xfrm>
          <a:prstGeom prst="rect">
            <a:avLst/>
          </a:prstGeom>
        </p:spPr>
      </p:pic>
    </p:spTree>
    <p:extLst>
      <p:ext uri="{BB962C8B-B14F-4D97-AF65-F5344CB8AC3E}">
        <p14:creationId xmlns:p14="http://schemas.microsoft.com/office/powerpoint/2010/main" val="3733147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C4AE7BC-C0A5-9742-8E52-CA1C4D1E55FD}"/>
              </a:ext>
            </a:extLst>
          </p:cNvPr>
          <p:cNvSpPr/>
          <p:nvPr/>
        </p:nvSpPr>
        <p:spPr>
          <a:xfrm>
            <a:off x="2837935" y="1907229"/>
            <a:ext cx="6096000" cy="3108543"/>
          </a:xfrm>
          <a:prstGeom prst="rect">
            <a:avLst/>
          </a:prstGeom>
        </p:spPr>
        <p:txBody>
          <a:bodyPr>
            <a:spAutoFit/>
          </a:bodyPr>
          <a:lstStyle/>
          <a:p>
            <a:r>
              <a:rPr lang="en-US" sz="2800" dirty="0"/>
              <a:t>Episode of an NPR podcast about social science on one of various replication attempts:</a:t>
            </a:r>
            <a:endParaRPr lang="en-US" sz="2800" dirty="0">
              <a:hlinkClick r:id="" action="ppaction://noaction"/>
            </a:endParaRPr>
          </a:p>
          <a:p>
            <a:endParaRPr lang="en-US" sz="2800" dirty="0">
              <a:hlinkClick r:id="" action="ppaction://noaction"/>
            </a:endParaRPr>
          </a:p>
          <a:p>
            <a:r>
              <a:rPr lang="en-US" sz="2800" dirty="0">
                <a:hlinkClick r:id="" action="ppaction://noaction"/>
              </a:rPr>
              <a:t>http://www.npr.org/sections/money/2016/01/15/463237871/episode-677-the-experiment-experiment</a:t>
            </a:r>
            <a:r>
              <a:rPr lang="en-US" sz="2800" dirty="0"/>
              <a:t> </a:t>
            </a:r>
          </a:p>
        </p:txBody>
      </p:sp>
    </p:spTree>
    <p:extLst>
      <p:ext uri="{BB962C8B-B14F-4D97-AF65-F5344CB8AC3E}">
        <p14:creationId xmlns:p14="http://schemas.microsoft.com/office/powerpoint/2010/main" val="4968732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05CF15-81F9-EE42-998E-86F8CB2CC305}"/>
              </a:ext>
            </a:extLst>
          </p:cNvPr>
          <p:cNvSpPr txBox="1">
            <a:spLocks/>
          </p:cNvSpPr>
          <p:nvPr/>
        </p:nvSpPr>
        <p:spPr>
          <a:xfrm>
            <a:off x="1585332" y="649770"/>
            <a:ext cx="8217568" cy="531261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t>Let’s assess whether the studies I presented a moment ago are likely to be victims of the replication crisis</a:t>
            </a:r>
          </a:p>
          <a:p>
            <a:pPr marL="0" indent="0">
              <a:buFont typeface="Arial" panose="020B0604020202020204" pitchFamily="34" charset="0"/>
              <a:buNone/>
            </a:pPr>
            <a:r>
              <a:rPr lang="en-CA"/>
              <a:t>How many of the studies I mentioned earlier (HPP vaccine, mumps/etc. vaccine, red wine, praying, vitamin D) used large, representative samples?</a:t>
            </a:r>
          </a:p>
          <a:p>
            <a:pPr marL="0" indent="0">
              <a:buFont typeface="Arial" panose="020B0604020202020204" pitchFamily="34" charset="0"/>
              <a:buNone/>
            </a:pPr>
            <a:endParaRPr lang="en-CA"/>
          </a:p>
          <a:p>
            <a:pPr marL="0" indent="0">
              <a:buFont typeface="Arial" panose="020B0604020202020204" pitchFamily="34" charset="0"/>
              <a:buNone/>
            </a:pPr>
            <a:r>
              <a:rPr lang="en-CA"/>
              <a:t>You don’t really know. I made clear that one was a single case, another had a small N, but I didn’t say about the others.</a:t>
            </a:r>
          </a:p>
          <a:p>
            <a:pPr marL="0" indent="0">
              <a:buFont typeface="Arial" panose="020B0604020202020204" pitchFamily="34" charset="0"/>
              <a:buNone/>
            </a:pPr>
            <a:r>
              <a:rPr lang="en-CA"/>
              <a:t>When you hear about a study that you care about, ask about the sample.</a:t>
            </a:r>
            <a:endParaRPr lang="en-CA" dirty="0"/>
          </a:p>
        </p:txBody>
      </p:sp>
    </p:spTree>
    <p:extLst>
      <p:ext uri="{BB962C8B-B14F-4D97-AF65-F5344CB8AC3E}">
        <p14:creationId xmlns:p14="http://schemas.microsoft.com/office/powerpoint/2010/main" val="2612845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3BA6C61A-F764-4B41-A1D6-AEA1ACB2D060}"/>
              </a:ext>
            </a:extLst>
          </p:cNvPr>
          <p:cNvSpPr txBox="1">
            <a:spLocks/>
          </p:cNvSpPr>
          <p:nvPr/>
        </p:nvSpPr>
        <p:spPr>
          <a:xfrm>
            <a:off x="1524000" y="401053"/>
            <a:ext cx="9144000" cy="546100"/>
          </a:xfrm>
          <a:prstGeom prst="rect">
            <a:avLst/>
          </a:prstGeom>
        </p:spPr>
        <p:txBody>
          <a:bodyP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a:t>Sample Size and Representativeness</a:t>
            </a:r>
            <a:endParaRPr lang="en-CA" dirty="0"/>
          </a:p>
        </p:txBody>
      </p:sp>
      <p:sp>
        <p:nvSpPr>
          <p:cNvPr id="3" name="TextBox 2">
            <a:extLst>
              <a:ext uri="{FF2B5EF4-FFF2-40B4-BE49-F238E27FC236}">
                <a16:creationId xmlns:a16="http://schemas.microsoft.com/office/drawing/2014/main" id="{4A2159C9-8ABB-554F-8F8B-09AE0133DAF5}"/>
              </a:ext>
            </a:extLst>
          </p:cNvPr>
          <p:cNvSpPr txBox="1"/>
          <p:nvPr/>
        </p:nvSpPr>
        <p:spPr>
          <a:xfrm>
            <a:off x="1752600" y="1780674"/>
            <a:ext cx="8626642" cy="1938992"/>
          </a:xfrm>
          <a:prstGeom prst="rect">
            <a:avLst/>
          </a:prstGeom>
          <a:noFill/>
        </p:spPr>
        <p:txBody>
          <a:bodyPr wrap="square" rtlCol="0">
            <a:spAutoFit/>
          </a:bodyPr>
          <a:lstStyle/>
          <a:p>
            <a:r>
              <a:rPr lang="en-CA" sz="2400" dirty="0"/>
              <a:t>Many claims are based on single cases or small, non-representative samples.</a:t>
            </a:r>
          </a:p>
          <a:p>
            <a:endParaRPr lang="en-CA" sz="2400" dirty="0"/>
          </a:p>
          <a:p>
            <a:r>
              <a:rPr lang="en-CA" sz="2400" dirty="0"/>
              <a:t>Chance plays a huge role in life.  Completely weird, atypical, unlikely things happen a lot.  </a:t>
            </a:r>
          </a:p>
        </p:txBody>
      </p:sp>
    </p:spTree>
    <p:extLst>
      <p:ext uri="{BB962C8B-B14F-4D97-AF65-F5344CB8AC3E}">
        <p14:creationId xmlns:p14="http://schemas.microsoft.com/office/powerpoint/2010/main" val="40089960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pbs.twimg.com/media/DRl3fS-X0AI8IAa.jpg:large">
            <a:extLst>
              <a:ext uri="{FF2B5EF4-FFF2-40B4-BE49-F238E27FC236}">
                <a16:creationId xmlns:a16="http://schemas.microsoft.com/office/drawing/2014/main" id="{E9BFCDD1-EE3C-364A-BFFD-94038382D2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706140"/>
            <a:ext cx="9051533" cy="321675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ick Brown">
            <a:extLst>
              <a:ext uri="{FF2B5EF4-FFF2-40B4-BE49-F238E27FC236}">
                <a16:creationId xmlns:a16="http://schemas.microsoft.com/office/drawing/2014/main" id="{44801ADB-4B8E-D544-A79F-A5A5D2F1F3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5733" y="4648200"/>
            <a:ext cx="2209800" cy="22098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2F6B325-9091-4D49-9446-B04FC773A163}"/>
              </a:ext>
            </a:extLst>
          </p:cNvPr>
          <p:cNvSpPr txBox="1"/>
          <p:nvPr/>
        </p:nvSpPr>
        <p:spPr>
          <a:xfrm>
            <a:off x="5102532" y="6488668"/>
            <a:ext cx="3263201" cy="369332"/>
          </a:xfrm>
          <a:prstGeom prst="rect">
            <a:avLst/>
          </a:prstGeom>
          <a:noFill/>
        </p:spPr>
        <p:txBody>
          <a:bodyPr wrap="none" rtlCol="0">
            <a:spAutoFit/>
          </a:bodyPr>
          <a:lstStyle/>
          <a:p>
            <a:r>
              <a:rPr lang="en-US" dirty="0"/>
              <a:t>Observation from Dr. Nick Brown</a:t>
            </a:r>
          </a:p>
        </p:txBody>
      </p:sp>
    </p:spTree>
    <p:extLst>
      <p:ext uri="{BB962C8B-B14F-4D97-AF65-F5344CB8AC3E}">
        <p14:creationId xmlns:p14="http://schemas.microsoft.com/office/powerpoint/2010/main" val="10431319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CF1ADEA-1C8B-4942-96BE-41B620DA99FD}"/>
              </a:ext>
            </a:extLst>
          </p:cNvPr>
          <p:cNvSpPr txBox="1">
            <a:spLocks/>
          </p:cNvSpPr>
          <p:nvPr/>
        </p:nvSpPr>
        <p:spPr>
          <a:xfrm>
            <a:off x="1668379" y="778712"/>
            <a:ext cx="8542421" cy="51167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a:t>How many of the studies I mentioned earlier (HPP vaccine, mumps/etc. vaccine, red wine, praying, vitamin D) were published in peer-reviewed (aka refereed) journal articles?</a:t>
            </a:r>
          </a:p>
          <a:p>
            <a:pPr marL="0" indent="0">
              <a:buFont typeface="Arial" panose="020B0604020202020204" pitchFamily="34" charset="0"/>
              <a:buNone/>
            </a:pPr>
            <a:endParaRPr lang="en-CA"/>
          </a:p>
          <a:p>
            <a:pPr marL="0" indent="0">
              <a:buFont typeface="Arial" panose="020B0604020202020204" pitchFamily="34" charset="0"/>
              <a:buNone/>
            </a:pPr>
            <a:r>
              <a:rPr lang="en-CA"/>
              <a:t>Again, you don’t really know. As is often the case in the popular media, I didn’t cite the original sources.</a:t>
            </a:r>
            <a:endParaRPr lang="en-CA" dirty="0"/>
          </a:p>
        </p:txBody>
      </p:sp>
    </p:spTree>
    <p:extLst>
      <p:ext uri="{BB962C8B-B14F-4D97-AF65-F5344CB8AC3E}">
        <p14:creationId xmlns:p14="http://schemas.microsoft.com/office/powerpoint/2010/main" val="1157432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D4B969B-5C11-524E-BA10-B4DD2250B2EF}"/>
              </a:ext>
            </a:extLst>
          </p:cNvPr>
          <p:cNvSpPr txBox="1">
            <a:spLocks/>
          </p:cNvSpPr>
          <p:nvPr/>
        </p:nvSpPr>
        <p:spPr>
          <a:xfrm>
            <a:off x="1668379" y="778712"/>
            <a:ext cx="8542421" cy="51167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a:t>How many of the relationships had been found in more than one study?</a:t>
            </a:r>
          </a:p>
          <a:p>
            <a:pPr marL="0" indent="0">
              <a:buFont typeface="Arial" panose="020B0604020202020204" pitchFamily="34" charset="0"/>
              <a:buNone/>
            </a:pPr>
            <a:endParaRPr lang="en-CA"/>
          </a:p>
          <a:p>
            <a:pPr marL="0" indent="0">
              <a:buFont typeface="Arial" panose="020B0604020202020204" pitchFamily="34" charset="0"/>
              <a:buNone/>
            </a:pPr>
            <a:r>
              <a:rPr lang="en-CA"/>
              <a:t>Still don’t know.  Several of those are just one-off studies.  </a:t>
            </a:r>
            <a:endParaRPr lang="en-CA" dirty="0"/>
          </a:p>
        </p:txBody>
      </p:sp>
    </p:spTree>
    <p:extLst>
      <p:ext uri="{BB962C8B-B14F-4D97-AF65-F5344CB8AC3E}">
        <p14:creationId xmlns:p14="http://schemas.microsoft.com/office/powerpoint/2010/main" val="4099202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3F69868-495C-754B-8793-939FA9DF3AC5}"/>
              </a:ext>
            </a:extLst>
          </p:cNvPr>
          <p:cNvSpPr txBox="1">
            <a:spLocks/>
          </p:cNvSpPr>
          <p:nvPr/>
        </p:nvSpPr>
        <p:spPr>
          <a:xfrm>
            <a:off x="1524000" y="401053"/>
            <a:ext cx="9144000" cy="546100"/>
          </a:xfrm>
          <a:prstGeom prst="rect">
            <a:avLst/>
          </a:prstGeom>
        </p:spPr>
        <p:txBody>
          <a:bodyP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a:t>Replications</a:t>
            </a:r>
            <a:endParaRPr lang="en-CA" dirty="0"/>
          </a:p>
        </p:txBody>
      </p:sp>
      <p:sp>
        <p:nvSpPr>
          <p:cNvPr id="3" name="TextBox 2">
            <a:extLst>
              <a:ext uri="{FF2B5EF4-FFF2-40B4-BE49-F238E27FC236}">
                <a16:creationId xmlns:a16="http://schemas.microsoft.com/office/drawing/2014/main" id="{04FE0D1F-4F38-0E46-B962-81F81E3F2BAB}"/>
              </a:ext>
            </a:extLst>
          </p:cNvPr>
          <p:cNvSpPr txBox="1"/>
          <p:nvPr/>
        </p:nvSpPr>
        <p:spPr>
          <a:xfrm>
            <a:off x="1752601" y="959185"/>
            <a:ext cx="8361947" cy="1569660"/>
          </a:xfrm>
          <a:prstGeom prst="rect">
            <a:avLst/>
          </a:prstGeom>
          <a:noFill/>
        </p:spPr>
        <p:txBody>
          <a:bodyPr wrap="square" rtlCol="0">
            <a:spAutoFit/>
          </a:bodyPr>
          <a:lstStyle/>
          <a:p>
            <a:r>
              <a:rPr lang="en-CA" sz="2400" dirty="0"/>
              <a:t>Put more stock in studies that have been replicated (i.e., the same or similar procedures obtain the same relationships).</a:t>
            </a:r>
          </a:p>
          <a:p>
            <a:endParaRPr lang="en-CA" sz="2400" dirty="0">
              <a:solidFill>
                <a:srgbClr val="FF0000"/>
              </a:solidFill>
            </a:endParaRPr>
          </a:p>
          <a:p>
            <a:r>
              <a:rPr lang="en-CA" sz="2400" dirty="0"/>
              <a:t>Ideally replicated by independent researchers.</a:t>
            </a:r>
          </a:p>
        </p:txBody>
      </p:sp>
    </p:spTree>
    <p:extLst>
      <p:ext uri="{BB962C8B-B14F-4D97-AF65-F5344CB8AC3E}">
        <p14:creationId xmlns:p14="http://schemas.microsoft.com/office/powerpoint/2010/main" val="1817030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0F8B6FD6-2E21-5145-9D3F-6D779CBD0B75}"/>
              </a:ext>
            </a:extLst>
          </p:cNvPr>
          <p:cNvSpPr txBox="1">
            <a:spLocks/>
          </p:cNvSpPr>
          <p:nvPr/>
        </p:nvSpPr>
        <p:spPr>
          <a:xfrm>
            <a:off x="1524000" y="401053"/>
            <a:ext cx="9144000" cy="546100"/>
          </a:xfrm>
          <a:prstGeom prst="rect">
            <a:avLst/>
          </a:prstGeom>
        </p:spPr>
        <p:txBody>
          <a:bodyP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a:t>Refereed Journals</a:t>
            </a:r>
            <a:endParaRPr lang="en-CA" dirty="0"/>
          </a:p>
        </p:txBody>
      </p:sp>
      <p:sp>
        <p:nvSpPr>
          <p:cNvPr id="3" name="TextBox 2">
            <a:extLst>
              <a:ext uri="{FF2B5EF4-FFF2-40B4-BE49-F238E27FC236}">
                <a16:creationId xmlns:a16="http://schemas.microsoft.com/office/drawing/2014/main" id="{377A49A6-44FE-8941-9921-B4DB3B2CD3FB}"/>
              </a:ext>
            </a:extLst>
          </p:cNvPr>
          <p:cNvSpPr txBox="1"/>
          <p:nvPr/>
        </p:nvSpPr>
        <p:spPr>
          <a:xfrm>
            <a:off x="1752601" y="959186"/>
            <a:ext cx="8361947" cy="5632311"/>
          </a:xfrm>
          <a:prstGeom prst="rect">
            <a:avLst/>
          </a:prstGeom>
          <a:noFill/>
        </p:spPr>
        <p:txBody>
          <a:bodyPr wrap="square" rtlCol="0">
            <a:spAutoFit/>
          </a:bodyPr>
          <a:lstStyle/>
          <a:p>
            <a:r>
              <a:rPr lang="en-CA" sz="2400" dirty="0"/>
              <a:t>Put more stock in studies reported in refereed journals.</a:t>
            </a:r>
          </a:p>
          <a:p>
            <a:endParaRPr lang="en-CA" sz="2400" dirty="0"/>
          </a:p>
          <a:p>
            <a:r>
              <a:rPr lang="en-CA" sz="2400" dirty="0"/>
              <a:t>Researchers submit a manuscript reporting their research to the Editor of a journal.</a:t>
            </a:r>
          </a:p>
          <a:p>
            <a:endParaRPr lang="en-CA" sz="2400" dirty="0"/>
          </a:p>
          <a:p>
            <a:r>
              <a:rPr lang="en-CA" sz="2400" dirty="0"/>
              <a:t>Editor sends it to two to four independent experts.</a:t>
            </a:r>
          </a:p>
          <a:p>
            <a:endParaRPr lang="en-CA" sz="2400" dirty="0"/>
          </a:p>
          <a:p>
            <a:r>
              <a:rPr lang="en-CA" sz="2400" dirty="0"/>
              <a:t>Typically the experts either reject the paper or request improvements.</a:t>
            </a:r>
          </a:p>
          <a:p>
            <a:endParaRPr lang="en-CA" sz="2400" dirty="0"/>
          </a:p>
          <a:p>
            <a:r>
              <a:rPr lang="en-CA" sz="2400" dirty="0"/>
              <a:t>The article is published only if the Editor, advised by the reviewers, judges that it meets criteria for publication.</a:t>
            </a:r>
          </a:p>
          <a:p>
            <a:endParaRPr lang="en-CA" sz="2400" dirty="0"/>
          </a:p>
          <a:p>
            <a:r>
              <a:rPr lang="en-CA" sz="2400" dirty="0">
                <a:solidFill>
                  <a:srgbClr val="FF0000"/>
                </a:solidFill>
              </a:rPr>
              <a:t>Warning: Even good journals sometimes publish weak science, and the journal’s h-factor is not indicative of what some claim. </a:t>
            </a:r>
          </a:p>
        </p:txBody>
      </p:sp>
    </p:spTree>
    <p:extLst>
      <p:ext uri="{BB962C8B-B14F-4D97-AF65-F5344CB8AC3E}">
        <p14:creationId xmlns:p14="http://schemas.microsoft.com/office/powerpoint/2010/main" val="1597552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66A6F-D6A9-3549-8869-2A189961B755}"/>
              </a:ext>
            </a:extLst>
          </p:cNvPr>
          <p:cNvSpPr>
            <a:spLocks noGrp="1"/>
          </p:cNvSpPr>
          <p:nvPr>
            <p:ph type="title"/>
          </p:nvPr>
        </p:nvSpPr>
        <p:spPr/>
        <p:txBody>
          <a:bodyPr/>
          <a:lstStyle/>
          <a:p>
            <a:r>
              <a:rPr lang="en-US" dirty="0"/>
              <a:t>h-factors</a:t>
            </a:r>
          </a:p>
        </p:txBody>
      </p:sp>
      <p:sp>
        <p:nvSpPr>
          <p:cNvPr id="3" name="Content Placeholder 2">
            <a:extLst>
              <a:ext uri="{FF2B5EF4-FFF2-40B4-BE49-F238E27FC236}">
                <a16:creationId xmlns:a16="http://schemas.microsoft.com/office/drawing/2014/main" id="{19E6B1DA-2A60-7D4B-B9BB-32682957D967}"/>
              </a:ext>
            </a:extLst>
          </p:cNvPr>
          <p:cNvSpPr>
            <a:spLocks noGrp="1"/>
          </p:cNvSpPr>
          <p:nvPr>
            <p:ph idx="1"/>
          </p:nvPr>
        </p:nvSpPr>
        <p:spPr/>
        <p:txBody>
          <a:bodyPr/>
          <a:lstStyle/>
          <a:p>
            <a:r>
              <a:rPr lang="en-US" dirty="0"/>
              <a:t>New data suggest that past performance in science is not predictive of future performance</a:t>
            </a:r>
          </a:p>
          <a:p>
            <a:r>
              <a:rPr lang="en-US" dirty="0"/>
              <a:t>Why?</a:t>
            </a:r>
          </a:p>
          <a:p>
            <a:r>
              <a:rPr lang="en-US" dirty="0"/>
              <a:t>Perhaps most people only make one major discovery in a lifetime</a:t>
            </a:r>
          </a:p>
          <a:p>
            <a:r>
              <a:rPr lang="en-US" dirty="0"/>
              <a:t>Careers do not follow pre-designated trajectories</a:t>
            </a:r>
          </a:p>
        </p:txBody>
      </p:sp>
      <p:sp>
        <p:nvSpPr>
          <p:cNvPr id="4" name="Rectangle 3">
            <a:extLst>
              <a:ext uri="{FF2B5EF4-FFF2-40B4-BE49-F238E27FC236}">
                <a16:creationId xmlns:a16="http://schemas.microsoft.com/office/drawing/2014/main" id="{42DA570C-1018-124A-BFCE-FCA8F52C819A}"/>
              </a:ext>
            </a:extLst>
          </p:cNvPr>
          <p:cNvSpPr/>
          <p:nvPr/>
        </p:nvSpPr>
        <p:spPr>
          <a:xfrm>
            <a:off x="690609" y="6311900"/>
            <a:ext cx="5405391" cy="369332"/>
          </a:xfrm>
          <a:prstGeom prst="rect">
            <a:avLst/>
          </a:prstGeom>
        </p:spPr>
        <p:txBody>
          <a:bodyPr wrap="none">
            <a:spAutoFit/>
          </a:bodyPr>
          <a:lstStyle/>
          <a:p>
            <a:r>
              <a:rPr lang="en-US" dirty="0">
                <a:hlinkClick r:id="rId3"/>
              </a:rPr>
              <a:t>https://www.nature.com/articles/d41586-018-06627-3</a:t>
            </a:r>
            <a:r>
              <a:rPr lang="en-US" dirty="0"/>
              <a:t> </a:t>
            </a:r>
          </a:p>
        </p:txBody>
      </p:sp>
    </p:spTree>
    <p:extLst>
      <p:ext uri="{BB962C8B-B14F-4D97-AF65-F5344CB8AC3E}">
        <p14:creationId xmlns:p14="http://schemas.microsoft.com/office/powerpoint/2010/main" val="3361818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4">
            <a:extLst>
              <a:ext uri="{FF2B5EF4-FFF2-40B4-BE49-F238E27FC236}">
                <a16:creationId xmlns:a16="http://schemas.microsoft.com/office/drawing/2014/main" id="{45A6078E-7245-E14B-B98F-184A04C47AC2}"/>
              </a:ext>
            </a:extLst>
          </p:cNvPr>
          <p:cNvSpPr txBox="1">
            <a:spLocks/>
          </p:cNvSpPr>
          <p:nvPr/>
        </p:nvSpPr>
        <p:spPr>
          <a:xfrm>
            <a:off x="899984" y="120392"/>
            <a:ext cx="10515600" cy="4351338"/>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t>Watching for all these will enable you to better detect (or detect absence of) surprisingly typical Questionable Research Practices as a reader or safeguard against them as a researcher</a:t>
            </a:r>
          </a:p>
          <a:p>
            <a:pPr marL="514350" indent="-514350">
              <a:buFont typeface="+mj-lt"/>
              <a:buAutoNum type="arabicPeriod"/>
            </a:pPr>
            <a:r>
              <a:rPr lang="en-US"/>
              <a:t>Selective reporting of DVs</a:t>
            </a:r>
          </a:p>
          <a:p>
            <a:pPr marL="514350" indent="-514350">
              <a:buFont typeface="+mj-lt"/>
              <a:buAutoNum type="arabicPeriod"/>
            </a:pPr>
            <a:r>
              <a:rPr lang="en-US"/>
              <a:t>Exercising optional stopping</a:t>
            </a:r>
          </a:p>
          <a:p>
            <a:pPr marL="514350" indent="-514350">
              <a:buFont typeface="+mj-lt"/>
              <a:buAutoNum type="arabicPeriod"/>
            </a:pPr>
            <a:r>
              <a:rPr lang="en-US"/>
              <a:t>Running many studies, finding nothing, then running one more and finding something and only reporting the last one</a:t>
            </a:r>
          </a:p>
          <a:p>
            <a:pPr marL="514350" indent="-514350">
              <a:buFont typeface="+mj-lt"/>
              <a:buAutoNum type="arabicPeriod"/>
            </a:pPr>
            <a:r>
              <a:rPr lang="en-US"/>
              <a:t>HARKing, or adding IVs later</a:t>
            </a:r>
          </a:p>
          <a:p>
            <a:pPr marL="514350" indent="-514350">
              <a:buFont typeface="+mj-lt"/>
              <a:buAutoNum type="arabicPeriod"/>
            </a:pPr>
            <a:r>
              <a:rPr lang="en-US"/>
              <a:t>Interpreting against the data to support your theories</a:t>
            </a:r>
          </a:p>
          <a:p>
            <a:pPr marL="514350" indent="-514350">
              <a:buFont typeface="+mj-lt"/>
              <a:buAutoNum type="arabicPeriod"/>
            </a:pPr>
            <a:r>
              <a:rPr lang="en-US"/>
              <a:t>And of course…</a:t>
            </a:r>
            <a:endParaRPr lang="en-US" dirty="0"/>
          </a:p>
        </p:txBody>
      </p:sp>
    </p:spTree>
    <p:extLst>
      <p:ext uri="{BB962C8B-B14F-4D97-AF65-F5344CB8AC3E}">
        <p14:creationId xmlns:p14="http://schemas.microsoft.com/office/powerpoint/2010/main" val="1697884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0CEF46F-BF5B-6340-9990-2424E94E6A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3687" y="0"/>
            <a:ext cx="10644626" cy="6858000"/>
          </a:xfrm>
          <a:prstGeom prst="rect">
            <a:avLst/>
          </a:prstGeom>
        </p:spPr>
      </p:pic>
    </p:spTree>
    <p:extLst>
      <p:ext uri="{BB962C8B-B14F-4D97-AF65-F5344CB8AC3E}">
        <p14:creationId xmlns:p14="http://schemas.microsoft.com/office/powerpoint/2010/main" val="5812488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642354E6-CA09-BC42-833D-55F4C7C89FF7}"/>
              </a:ext>
            </a:extLst>
          </p:cNvPr>
          <p:cNvSpPr txBox="1">
            <a:spLocks/>
          </p:cNvSpPr>
          <p:nvPr/>
        </p:nvSpPr>
        <p:spPr>
          <a:xfrm>
            <a:off x="1524000" y="401053"/>
            <a:ext cx="9144000" cy="546100"/>
          </a:xfrm>
          <a:prstGeom prst="rect">
            <a:avLst/>
          </a:prstGeom>
        </p:spPr>
        <p:txBody>
          <a:bodyP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a:t>Conclusion</a:t>
            </a:r>
            <a:endParaRPr lang="en-CA" dirty="0"/>
          </a:p>
        </p:txBody>
      </p:sp>
      <p:sp>
        <p:nvSpPr>
          <p:cNvPr id="3" name="TextBox 2">
            <a:extLst>
              <a:ext uri="{FF2B5EF4-FFF2-40B4-BE49-F238E27FC236}">
                <a16:creationId xmlns:a16="http://schemas.microsoft.com/office/drawing/2014/main" id="{BD4D0A8E-64CB-D849-A8A1-5B5249173707}"/>
              </a:ext>
            </a:extLst>
          </p:cNvPr>
          <p:cNvSpPr txBox="1"/>
          <p:nvPr/>
        </p:nvSpPr>
        <p:spPr>
          <a:xfrm>
            <a:off x="2053389" y="1708485"/>
            <a:ext cx="8398043" cy="4524315"/>
          </a:xfrm>
          <a:prstGeom prst="rect">
            <a:avLst/>
          </a:prstGeom>
          <a:noFill/>
        </p:spPr>
        <p:txBody>
          <a:bodyPr wrap="square" rtlCol="0">
            <a:spAutoFit/>
          </a:bodyPr>
          <a:lstStyle/>
          <a:p>
            <a:r>
              <a:rPr lang="en-CA" sz="2400" dirty="0"/>
              <a:t>Good science is a strong way to test hypotheses.</a:t>
            </a:r>
          </a:p>
          <a:p>
            <a:endParaRPr lang="en-CA" sz="2400" dirty="0"/>
          </a:p>
          <a:p>
            <a:r>
              <a:rPr lang="en-CA" sz="2400" dirty="0"/>
              <a:t>Bad science is not.</a:t>
            </a:r>
          </a:p>
          <a:p>
            <a:endParaRPr lang="en-CA" sz="2400" dirty="0"/>
          </a:p>
          <a:p>
            <a:r>
              <a:rPr lang="en-CA" sz="2400" dirty="0"/>
              <a:t>A lot of psychology has used mediocre science.</a:t>
            </a:r>
          </a:p>
          <a:p>
            <a:endParaRPr lang="en-CA" sz="2400" dirty="0"/>
          </a:p>
          <a:p>
            <a:r>
              <a:rPr lang="en-CA" sz="2400" dirty="0"/>
              <a:t>When you hear of a surprising finding obtained in a single study, be skeptical.</a:t>
            </a:r>
          </a:p>
          <a:p>
            <a:endParaRPr lang="en-CA" sz="2400" dirty="0"/>
          </a:p>
          <a:p>
            <a:r>
              <a:rPr lang="en-CA" sz="2400" dirty="0"/>
              <a:t>Develop and use skills to tell shit from </a:t>
            </a:r>
            <a:r>
              <a:rPr lang="en-CA" sz="2400" dirty="0" err="1"/>
              <a:t>Shinola</a:t>
            </a:r>
            <a:r>
              <a:rPr lang="en-CA" sz="2400" dirty="0"/>
              <a:t> when it matters.</a:t>
            </a:r>
          </a:p>
          <a:p>
            <a:endParaRPr lang="en-CA" sz="2400" dirty="0"/>
          </a:p>
          <a:p>
            <a:endParaRPr lang="en-CA" sz="2400" dirty="0"/>
          </a:p>
        </p:txBody>
      </p:sp>
      <p:pic>
        <p:nvPicPr>
          <p:cNvPr id="4" name="Picture 2" descr="http://web.uvic.ca/~dslind/sites/default/files/steve%20lindsay-2015s.jpg">
            <a:extLst>
              <a:ext uri="{FF2B5EF4-FFF2-40B4-BE49-F238E27FC236}">
                <a16:creationId xmlns:a16="http://schemas.microsoft.com/office/drawing/2014/main" id="{2B8E10F3-BF47-FC4E-8D24-58B4D1DEE8F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51432" y="4399005"/>
            <a:ext cx="1773664" cy="24589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0275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7C905F-EB1C-8640-BE55-A17A3FFDBEB4}"/>
              </a:ext>
            </a:extLst>
          </p:cNvPr>
          <p:cNvSpPr>
            <a:spLocks noGrp="1"/>
          </p:cNvSpPr>
          <p:nvPr>
            <p:ph idx="1"/>
          </p:nvPr>
        </p:nvSpPr>
        <p:spPr/>
        <p:txBody>
          <a:bodyPr/>
          <a:lstStyle/>
          <a:p>
            <a:r>
              <a:rPr lang="en-US" dirty="0"/>
              <a:t>An example of good(?) science journalism? </a:t>
            </a:r>
            <a:r>
              <a:rPr lang="en-US" dirty="0">
                <a:hlinkClick r:id="rId3"/>
              </a:rPr>
              <a:t>https://twitter.com/KABBFOX29/status/1044575221267738624</a:t>
            </a:r>
            <a:r>
              <a:rPr lang="en-US" dirty="0"/>
              <a:t> </a:t>
            </a:r>
          </a:p>
          <a:p>
            <a:r>
              <a:rPr lang="en-US" dirty="0"/>
              <a:t>An example of another good(!) lecture on this topic: </a:t>
            </a:r>
            <a:r>
              <a:rPr lang="en-US" dirty="0">
                <a:hlinkClick r:id="rId4"/>
              </a:rPr>
              <a:t>https://www.youtube.com/watch?v=NxO6E64ymYU</a:t>
            </a:r>
            <a:r>
              <a:rPr lang="en-US" dirty="0"/>
              <a:t> </a:t>
            </a:r>
          </a:p>
          <a:p>
            <a:r>
              <a:rPr lang="en-US" dirty="0"/>
              <a:t>More thoughts on the rep. crisis entitled “Why Bad Science Spreads”: </a:t>
            </a:r>
            <a:r>
              <a:rPr lang="en-US" dirty="0">
                <a:hlinkClick r:id="rId5"/>
              </a:rPr>
              <a:t>https://www.youtube.com/watch?v=fq8HOguXGFI</a:t>
            </a:r>
            <a:r>
              <a:rPr lang="en-US" dirty="0"/>
              <a:t> </a:t>
            </a:r>
          </a:p>
        </p:txBody>
      </p:sp>
      <p:sp>
        <p:nvSpPr>
          <p:cNvPr id="5" name="Title 4">
            <a:extLst>
              <a:ext uri="{FF2B5EF4-FFF2-40B4-BE49-F238E27FC236}">
                <a16:creationId xmlns:a16="http://schemas.microsoft.com/office/drawing/2014/main" id="{EC9DA13C-4214-0D4E-986A-1B864DE55E0A}"/>
              </a:ext>
            </a:extLst>
          </p:cNvPr>
          <p:cNvSpPr>
            <a:spLocks noGrp="1"/>
          </p:cNvSpPr>
          <p:nvPr>
            <p:ph type="title"/>
          </p:nvPr>
        </p:nvSpPr>
        <p:spPr/>
        <p:txBody>
          <a:bodyPr/>
          <a:lstStyle/>
          <a:p>
            <a:r>
              <a:rPr lang="en-US" dirty="0"/>
              <a:t>Parting resources</a:t>
            </a:r>
          </a:p>
        </p:txBody>
      </p:sp>
    </p:spTree>
    <p:extLst>
      <p:ext uri="{BB962C8B-B14F-4D97-AF65-F5344CB8AC3E}">
        <p14:creationId xmlns:p14="http://schemas.microsoft.com/office/powerpoint/2010/main" val="17845063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5121</TotalTime>
  <Words>1518</Words>
  <Application>Microsoft Macintosh PowerPoint</Application>
  <PresentationFormat>Widescreen</PresentationFormat>
  <Paragraphs>166</Paragraphs>
  <Slides>26</Slides>
  <Notes>26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Calibri</vt:lpstr>
      <vt:lpstr>Calibri Light</vt:lpstr>
      <vt:lpstr>Times New Roman</vt:lpstr>
      <vt:lpstr>Office Theme</vt:lpstr>
      <vt:lpstr>Psychology 3488-001 – Psych Research &amp; Statistics II Psychology 3088-01L – Psych Research &amp; Statistics II Lab Lectures M/W/F 1:00-1:50 pm; Lab Fridays 2:00-3:15 pm January to May 2020 in MODA 1A  COVID-19 ONLINE DELIVERY   Instructor: Dr. Mario Baldassari mbaldassari@tamusa.edu, @MarioBaldassari Office hours Tues 2-3pm &amp; 5-6pm, Fri 9-11am in STEM 237E (or by appt) Please make an appointment ahead of time if you plan to visit office hours. </vt:lpstr>
      <vt:lpstr>PowerPoint Presentation</vt:lpstr>
      <vt:lpstr>A kick-off note: Science may not be a signal detection problem</vt:lpstr>
      <vt:lpstr>PowerPoint Presentation</vt:lpstr>
      <vt:lpstr>PowerPoint Presentation</vt:lpstr>
      <vt:lpstr>Learning outcomes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h-factors</vt:lpstr>
      <vt:lpstr>PowerPoint Presentation</vt:lpstr>
      <vt:lpstr>PowerPoint Presentation</vt:lpstr>
      <vt:lpstr>PowerPoint Presentation</vt:lpstr>
      <vt:lpstr>Parting resources</vt:lpstr>
    </vt:vector>
  </TitlesOfParts>
  <Company>TAMUSA</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 3488 – Psych Research &amp; Statistics II PSYC 3088 – Psych Research &amp; Statistics II Lab Lectures M/W/F 12:00-12:50 pm  Lab Fridays 1:00-2:15 pm August to December 2019 in MOD A1A  Instructor: Dr. Mario Baldassari mbaldassari@tamusa.edu, @MarioBaldassari Office hours Tues 10-12pm, Thurs 3-5pm in STEM 237E (or by appt) Please make an appointment ahead of time if you plan to visit office hours.</dc:title>
  <dc:creator>Mario Baldassari</dc:creator>
  <cp:lastModifiedBy>Mario Baldassari</cp:lastModifiedBy>
  <cp:revision>207</cp:revision>
  <dcterms:created xsi:type="dcterms:W3CDTF">2019-09-10T22:59:37Z</dcterms:created>
  <dcterms:modified xsi:type="dcterms:W3CDTF">2020-04-17T21:32:16Z</dcterms:modified>
</cp:coreProperties>
</file>