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674" r:id="rId2"/>
    <p:sldId id="675" r:id="rId3"/>
    <p:sldId id="574" r:id="rId4"/>
    <p:sldId id="594" r:id="rId5"/>
    <p:sldId id="328" r:id="rId6"/>
    <p:sldId id="595" r:id="rId7"/>
    <p:sldId id="327" r:id="rId8"/>
    <p:sldId id="596" r:id="rId9"/>
    <p:sldId id="310" r:id="rId10"/>
    <p:sldId id="597" r:id="rId11"/>
    <p:sldId id="598" r:id="rId12"/>
    <p:sldId id="599" r:id="rId13"/>
    <p:sldId id="600" r:id="rId14"/>
    <p:sldId id="601" r:id="rId15"/>
    <p:sldId id="602" r:id="rId16"/>
    <p:sldId id="329" r:id="rId17"/>
    <p:sldId id="603" r:id="rId18"/>
    <p:sldId id="604" r:id="rId19"/>
    <p:sldId id="605" r:id="rId20"/>
    <p:sldId id="330" r:id="rId21"/>
    <p:sldId id="331" r:id="rId22"/>
    <p:sldId id="60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41"/>
    <p:restoredTop sz="72386" autoAdjust="0"/>
  </p:normalViewPr>
  <p:slideViewPr>
    <p:cSldViewPr snapToGrid="0" snapToObjects="1">
      <p:cViewPr varScale="1">
        <p:scale>
          <a:sx n="83" d="100"/>
          <a:sy n="83" d="100"/>
        </p:scale>
        <p:origin x="784" y="192"/>
      </p:cViewPr>
      <p:guideLst/>
    </p:cSldViewPr>
  </p:slideViewPr>
  <p:notesTextViewPr>
    <p:cViewPr>
      <p:scale>
        <a:sx n="1" d="1"/>
        <a:sy n="1" d="1"/>
      </p:scale>
      <p:origin x="0" y="-5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5A728-44D5-3E4C-8D30-030B96114309}" type="datetimeFigureOut">
              <a:rPr lang="en-US" smtClean="0"/>
              <a:t>4/16/20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14B65-A82E-774F-9C68-9F14FD591C71}" type="slidenum">
              <a:rPr lang="en-US" smtClean="0"/>
              <a:t>‹#›</a:t>
            </a:fld>
            <a:endParaRPr lang="en-US"/>
          </a:p>
        </p:txBody>
      </p:sp>
    </p:spTree>
    <p:extLst>
      <p:ext uri="{BB962C8B-B14F-4D97-AF65-F5344CB8AC3E}">
        <p14:creationId xmlns:p14="http://schemas.microsoft.com/office/powerpoint/2010/main" val="68134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a:t>
            </a:fld>
            <a:endParaRPr lang="en-US"/>
          </a:p>
        </p:txBody>
      </p:sp>
    </p:spTree>
    <p:extLst>
      <p:ext uri="{BB962C8B-B14F-4D97-AF65-F5344CB8AC3E}">
        <p14:creationId xmlns:p14="http://schemas.microsoft.com/office/powerpoint/2010/main" val="2857934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2</a:t>
            </a:fld>
            <a:endParaRPr lang="en-US"/>
          </a:p>
        </p:txBody>
      </p:sp>
    </p:spTree>
    <p:extLst>
      <p:ext uri="{BB962C8B-B14F-4D97-AF65-F5344CB8AC3E}">
        <p14:creationId xmlns:p14="http://schemas.microsoft.com/office/powerpoint/2010/main" val="3645590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Traditionally, observational learning is defined as learning from the experiences of a model. Recent research suggests that we should adopt a broader definition: </a:t>
            </a:r>
          </a:p>
          <a:p>
            <a:pPr lvl="0"/>
            <a:r>
              <a:rPr lang="en-US" sz="1200" kern="1200" dirty="0">
                <a:solidFill>
                  <a:schemeClr val="tx1"/>
                </a:solidFill>
                <a:effectLst/>
                <a:latin typeface="+mn-lt"/>
                <a:ea typeface="+mn-ea"/>
                <a:cs typeface="+mn-cs"/>
              </a:rPr>
              <a:t>Observational learning means learning by </a:t>
            </a:r>
            <a:r>
              <a:rPr lang="en-US" sz="1200" u="sng" kern="1200" dirty="0">
                <a:solidFill>
                  <a:schemeClr val="tx1"/>
                </a:solidFill>
                <a:effectLst/>
                <a:latin typeface="+mn-lt"/>
                <a:ea typeface="+mn-ea"/>
                <a:cs typeface="+mn-cs"/>
              </a:rPr>
              <a:t>observing events and their consequences</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Allows two types of observational learning: social and asocial</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4</a:t>
            </a:fld>
            <a:endParaRPr lang="en-US"/>
          </a:p>
        </p:txBody>
      </p:sp>
    </p:spTree>
    <p:extLst>
      <p:ext uri="{BB962C8B-B14F-4D97-AF65-F5344CB8AC3E}">
        <p14:creationId xmlns:p14="http://schemas.microsoft.com/office/powerpoint/2010/main" val="2496296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social version</a:t>
            </a:r>
            <a:r>
              <a:rPr lang="en-US" sz="1200" kern="1200" dirty="0">
                <a:solidFill>
                  <a:schemeClr val="tx1"/>
                </a:solidFill>
                <a:effectLst/>
                <a:latin typeface="+mn-lt"/>
                <a:ea typeface="+mn-ea"/>
                <a:cs typeface="+mn-cs"/>
              </a:rPr>
              <a:t> of observational learning typically involves observing the behavior of another individual (usually of the same species as the observer) and the consequences of the model’s behavior. The experience may be represented thus: O[MB -&gt; S+-]</a:t>
            </a:r>
          </a:p>
          <a:p>
            <a:pPr lvl="0"/>
            <a:r>
              <a:rPr lang="en-US" sz="1200" kern="1200" dirty="0">
                <a:solidFill>
                  <a:schemeClr val="tx1"/>
                </a:solidFill>
                <a:effectLst/>
                <a:latin typeface="+mn-lt"/>
                <a:ea typeface="+mn-ea"/>
                <a:cs typeface="+mn-cs"/>
              </a:rPr>
              <a:t>An observer (0) views a model’s behavior (M</a:t>
            </a:r>
            <a:r>
              <a:rPr lang="en-US" sz="1200" kern="1200" baseline="-250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and its positive and/or negative consequences (S</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If the consequences of the model’s behavior strengthen the observer’s tendency to behave in a similar way, we say the behavior has been </a:t>
            </a:r>
            <a:r>
              <a:rPr lang="en-US" sz="1200" b="1" kern="1200" dirty="0">
                <a:solidFill>
                  <a:schemeClr val="tx1"/>
                </a:solidFill>
                <a:effectLst/>
                <a:latin typeface="+mn-lt"/>
                <a:ea typeface="+mn-ea"/>
                <a:cs typeface="+mn-cs"/>
              </a:rPr>
              <a:t>vicariously reinforced</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If weaken, then </a:t>
            </a:r>
            <a:r>
              <a:rPr lang="en-US" sz="1200" b="1" kern="1200" dirty="0">
                <a:solidFill>
                  <a:schemeClr val="tx1"/>
                </a:solidFill>
                <a:effectLst/>
                <a:latin typeface="+mn-lt"/>
                <a:ea typeface="+mn-ea"/>
                <a:cs typeface="+mn-cs"/>
              </a:rPr>
              <a:t>vicariously punished</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Usually the consequences that reinforce or punish the model’s behavior have a similar effect on the observer’s behavior. </a:t>
            </a:r>
          </a:p>
          <a:p>
            <a:pPr lvl="0"/>
            <a:r>
              <a:rPr lang="en-US" sz="1200" kern="1200" dirty="0">
                <a:solidFill>
                  <a:schemeClr val="tx1"/>
                </a:solidFill>
                <a:effectLst/>
                <a:latin typeface="+mn-lt"/>
                <a:ea typeface="+mn-ea"/>
                <a:cs typeface="+mn-cs"/>
              </a:rPr>
              <a:t>A hypothetical example may help: Money Box</a:t>
            </a:r>
          </a:p>
          <a:p>
            <a:pPr lvl="1"/>
            <a:r>
              <a:rPr lang="en-US" sz="1200" kern="1200" dirty="0">
                <a:solidFill>
                  <a:schemeClr val="tx1"/>
                </a:solidFill>
                <a:effectLst/>
                <a:latin typeface="+mn-lt"/>
                <a:ea typeface="+mn-ea"/>
                <a:cs typeface="+mn-cs"/>
              </a:rPr>
              <a:t>You see a woman seated in front of a table with a large box on it (Figure 10-1). The box has a sign that reads, “The Money Box. Take the Money and Run.” Slide left; Bunch of $20s; Woman takes one, smiles.  Leaves.  Now you. What do you do? (Think about this for a moment before reading on.)</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5</a:t>
            </a:fld>
            <a:endParaRPr lang="en-US"/>
          </a:p>
        </p:txBody>
      </p:sp>
    </p:spTree>
    <p:extLst>
      <p:ext uri="{BB962C8B-B14F-4D97-AF65-F5344CB8AC3E}">
        <p14:creationId xmlns:p14="http://schemas.microsoft.com/office/powerpoint/2010/main" val="3800704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Equivalent study run with chimps and grapes.  Observer watch 58 times vs. Non-observer.  All observers solved and most slid in same direction.  Less than half of controls solved.</a:t>
            </a:r>
          </a:p>
          <a:p>
            <a:endParaRPr lang="en-US" dirty="0"/>
          </a:p>
          <a:p>
            <a:r>
              <a:rPr lang="en-US" dirty="0"/>
              <a:t>3-5 </a:t>
            </a:r>
            <a:r>
              <a:rPr lang="en-US" dirty="0" err="1"/>
              <a:t>yo</a:t>
            </a:r>
            <a:r>
              <a:rPr lang="en-US" dirty="0"/>
              <a:t> children with stickers.  15 </a:t>
            </a:r>
            <a:r>
              <a:rPr lang="en-US" dirty="0" err="1"/>
              <a:t>obs</a:t>
            </a:r>
            <a:r>
              <a:rPr lang="en-US" dirty="0"/>
              <a:t>; All observers slid door in same direction; easy for controls to solve, though.</a:t>
            </a:r>
          </a:p>
          <a:p>
            <a:endParaRPr lang="en-US" dirty="0"/>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6</a:t>
            </a:fld>
            <a:endParaRPr lang="en-US"/>
          </a:p>
        </p:txBody>
      </p:sp>
    </p:spTree>
    <p:extLst>
      <p:ext uri="{BB962C8B-B14F-4D97-AF65-F5344CB8AC3E}">
        <p14:creationId xmlns:p14="http://schemas.microsoft.com/office/powerpoint/2010/main" val="1078482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in these experiments, many studies of the social version of observational learning involve problem solving. Herbert and Harsh (1944) studied observational learning in cats using models. </a:t>
            </a:r>
          </a:p>
          <a:p>
            <a:pPr lvl="0"/>
            <a:r>
              <a:rPr lang="en-US" sz="1200" kern="1200" dirty="0">
                <a:solidFill>
                  <a:schemeClr val="tx1"/>
                </a:solidFill>
                <a:effectLst/>
                <a:latin typeface="+mn-lt"/>
                <a:ea typeface="+mn-ea"/>
                <a:cs typeface="+mn-cs"/>
              </a:rPr>
              <a:t>The researchers designed a structure that allowed as many as four cats at a time to watch a model as it worked at solving one of five problems, such as the turntable problem.</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Model would have 30 learning trials while observer cats looked on. Some observers watched all 30 of a model’s trials before tackling a problem; others watched only the last 15 trials. </a:t>
            </a:r>
          </a:p>
          <a:p>
            <a:pPr lvl="1"/>
            <a:r>
              <a:rPr lang="en-US" sz="1200" kern="1200" dirty="0">
                <a:solidFill>
                  <a:schemeClr val="tx1"/>
                </a:solidFill>
                <a:effectLst/>
                <a:latin typeface="+mn-lt"/>
                <a:ea typeface="+mn-ea"/>
                <a:cs typeface="+mn-cs"/>
              </a:rPr>
              <a:t>Results showed that the observer cats outperformed the models. Moreover, the more observing a cat did, the better it performed—models took an average of 115 seconds to solve the problem on the first trial. Cats that observed 15 trials took an average of 57 seconds, and those that observed 30 trials took an average of only 16 seconds.</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7</a:t>
            </a:fld>
            <a:endParaRPr lang="en-US"/>
          </a:p>
        </p:txBody>
      </p:sp>
    </p:spTree>
    <p:extLst>
      <p:ext uri="{BB962C8B-B14F-4D97-AF65-F5344CB8AC3E}">
        <p14:creationId xmlns:p14="http://schemas.microsoft.com/office/powerpoint/2010/main" val="3295637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Not all studies of observational learning involve learning to solve a problem or perform a skill. Levy et al. (1974), for example, studied the effects of model reinforcement and punishment on the picture preferences of children. </a:t>
            </a:r>
          </a:p>
          <a:p>
            <a:pPr lvl="0"/>
            <a:r>
              <a:rPr lang="en-US" sz="1200" kern="1200" dirty="0">
                <a:solidFill>
                  <a:schemeClr val="tx1"/>
                </a:solidFill>
                <a:effectLst/>
                <a:latin typeface="+mn-lt"/>
                <a:ea typeface="+mn-ea"/>
                <a:cs typeface="+mn-cs"/>
              </a:rPr>
              <a:t>In one experiment, children ranging from preschoolers to sixth graders looked on as a model went through a series of picture pairs, indicating which of each pair she preferred. </a:t>
            </a:r>
          </a:p>
          <a:p>
            <a:pPr lvl="1"/>
            <a:r>
              <a:rPr lang="en-US" sz="1200" kern="1200" dirty="0">
                <a:solidFill>
                  <a:schemeClr val="tx1"/>
                </a:solidFill>
                <a:effectLst/>
                <a:latin typeface="+mn-lt"/>
                <a:ea typeface="+mn-ea"/>
                <a:cs typeface="+mn-cs"/>
              </a:rPr>
              <a:t>Each of these choices resulted in approval, disapproval, or a neutral consequence from an adult. The observers then went through the picture pairs and indicated their own preferences. </a:t>
            </a:r>
          </a:p>
          <a:p>
            <a:pPr lvl="0"/>
            <a:r>
              <a:rPr lang="en-US" sz="1200" kern="1200" dirty="0">
                <a:solidFill>
                  <a:schemeClr val="tx1"/>
                </a:solidFill>
                <a:effectLst/>
                <a:latin typeface="+mn-lt"/>
                <a:ea typeface="+mn-ea"/>
                <a:cs typeface="+mn-cs"/>
              </a:rPr>
              <a:t>The results showed that the children were influenced by the consequences of the model’s choices. Children tended to prefer pictures that won approval for the model, and to reject pictures that resulted in criticism of the model.</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8</a:t>
            </a:fld>
            <a:endParaRPr lang="en-US"/>
          </a:p>
        </p:txBody>
      </p:sp>
    </p:spTree>
    <p:extLst>
      <p:ext uri="{BB962C8B-B14F-4D97-AF65-F5344CB8AC3E}">
        <p14:creationId xmlns:p14="http://schemas.microsoft.com/office/powerpoint/2010/main" val="3922623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asocial version</a:t>
            </a:r>
            <a:r>
              <a:rPr lang="en-US" sz="1200" kern="1200" dirty="0">
                <a:solidFill>
                  <a:schemeClr val="tx1"/>
                </a:solidFill>
                <a:effectLst/>
                <a:latin typeface="+mn-lt"/>
                <a:ea typeface="+mn-ea"/>
                <a:cs typeface="+mn-cs"/>
              </a:rPr>
              <a:t> of observational learning consists of learning from observed events in the absence of a model. It is not news to anyone that people learn from their surroundings in the absence of models, but this form of learning hasn’t been thought of as observational. The experience involved may be represented thus</a:t>
            </a:r>
            <a:r>
              <a:rPr lang="en-US" dirty="0">
                <a:effectLst/>
              </a:rPr>
              <a:t> (reveal equation)</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read: An observer (0) views an event {E) and its positive and/or negative consequences (S</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Note that since there is no model, there can be no vicarious reinforcement or punishment, yet the observer’s behavior is influenced by the consequences of an event.</a:t>
            </a:r>
          </a:p>
          <a:p>
            <a:endParaRPr lang="en-US" dirty="0"/>
          </a:p>
          <a:p>
            <a:r>
              <a:rPr lang="en-US" sz="1200" kern="1200" dirty="0">
                <a:solidFill>
                  <a:schemeClr val="tx1"/>
                </a:solidFill>
                <a:effectLst/>
                <a:latin typeface="+mn-lt"/>
                <a:ea typeface="+mn-ea"/>
                <a:cs typeface="+mn-cs"/>
              </a:rPr>
              <a:t>. Consider a variation on the money box.  Empty room with table/chair.  Two men enter with money box.  One of the men is considerably taller than the other, and as they carry the box, the panel slides to the left, toward the shorter man, revealing a hole in the box. See thick envelope.  As the men set the box down on the table the panel slides to the right, covering the hole. </a:t>
            </a:r>
          </a:p>
          <a:p>
            <a:pPr lvl="0"/>
            <a:r>
              <a:rPr lang="en-US" sz="1200" kern="1200" dirty="0">
                <a:solidFill>
                  <a:schemeClr val="tx1"/>
                </a:solidFill>
                <a:effectLst/>
                <a:latin typeface="+mn-lt"/>
                <a:ea typeface="+mn-ea"/>
                <a:cs typeface="+mn-cs"/>
              </a:rPr>
              <a:t>Next, one of the experimenters escorts you to the room and signals that you should sit at the table, facing the box. He says, “You have one minute to solve the problem,” then leaves the room. What do you do?</a:t>
            </a:r>
          </a:p>
          <a:p>
            <a:pPr lvl="0"/>
            <a:r>
              <a:rPr lang="en-US" sz="1200" kern="1200" dirty="0">
                <a:solidFill>
                  <a:schemeClr val="tx1"/>
                </a:solidFill>
                <a:effectLst/>
                <a:latin typeface="+mn-lt"/>
                <a:ea typeface="+mn-ea"/>
                <a:cs typeface="+mn-cs"/>
              </a:rPr>
              <a:t>You may not “take the money and run,” but it’s likely that you will slide the door to the left and retrieve the envelope even though you saw no model do this. As this example suggests, we are capable of learning a great deal from observing events in the absence of models. </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9</a:t>
            </a:fld>
            <a:endParaRPr lang="en-US"/>
          </a:p>
        </p:txBody>
      </p:sp>
    </p:spTree>
    <p:extLst>
      <p:ext uri="{BB962C8B-B14F-4D97-AF65-F5344CB8AC3E}">
        <p14:creationId xmlns:p14="http://schemas.microsoft.com/office/powerpoint/2010/main" val="395219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if observational learning can happen without another person, to what extent is social learning truly social? Could I it just be represented like asocial learning, in that we learn from the event? Or does the presence of the Model change something significant? (</a:t>
            </a:r>
            <a:r>
              <a:rPr lang="en-US" sz="1200" kern="1200" dirty="0" err="1">
                <a:solidFill>
                  <a:schemeClr val="tx1"/>
                </a:solidFill>
                <a:effectLst/>
                <a:latin typeface="+mn-lt"/>
                <a:ea typeface="+mn-ea"/>
                <a:cs typeface="+mn-cs"/>
              </a:rPr>
              <a:t>Heyes</a:t>
            </a:r>
            <a:r>
              <a:rPr lang="en-US" sz="1200" kern="1200" dirty="0">
                <a:solidFill>
                  <a:schemeClr val="tx1"/>
                </a:solidFill>
                <a:effectLst/>
                <a:latin typeface="+mn-lt"/>
                <a:ea typeface="+mn-ea"/>
                <a:cs typeface="+mn-cs"/>
              </a:rPr>
              <a:t>, 2012). </a:t>
            </a:r>
          </a:p>
          <a:p>
            <a:r>
              <a:rPr lang="en-US" sz="1200" kern="1200" dirty="0">
                <a:solidFill>
                  <a:schemeClr val="tx1"/>
                </a:solidFill>
                <a:effectLst/>
                <a:latin typeface="+mn-lt"/>
                <a:ea typeface="+mn-ea"/>
                <a:cs typeface="+mn-cs"/>
              </a:rPr>
              <a:t>Michael </a:t>
            </a:r>
            <a:r>
              <a:rPr lang="en-US" sz="1200" kern="1200" dirty="0" err="1">
                <a:solidFill>
                  <a:schemeClr val="tx1"/>
                </a:solidFill>
                <a:effectLst/>
                <a:latin typeface="+mn-lt"/>
                <a:ea typeface="+mn-ea"/>
                <a:cs typeface="+mn-cs"/>
              </a:rPr>
              <a:t>Tomasello</a:t>
            </a:r>
            <a:r>
              <a:rPr lang="en-US" sz="1200" kern="1200" dirty="0">
                <a:solidFill>
                  <a:schemeClr val="tx1"/>
                </a:solidFill>
                <a:effectLst/>
                <a:latin typeface="+mn-lt"/>
                <a:ea typeface="+mn-ea"/>
                <a:cs typeface="+mn-cs"/>
              </a:rPr>
              <a:t> (1998) writes, </a:t>
            </a:r>
          </a:p>
          <a:p>
            <a:pPr lvl="0"/>
            <a:r>
              <a:rPr lang="en-US" sz="1200" kern="1200" dirty="0">
                <a:solidFill>
                  <a:schemeClr val="tx1"/>
                </a:solidFill>
                <a:effectLst/>
                <a:latin typeface="+mn-lt"/>
                <a:ea typeface="+mn-ea"/>
                <a:cs typeface="+mn-cs"/>
              </a:rPr>
              <a:t>“If a mother chimpanzee rolls a log and eats the insects underneath, her child will very likely follow suit. . . but the youngster would have learned the same thing if the wind, rather than the mother, had caused the log to roll over and expose the ants</a:t>
            </a:r>
          </a:p>
          <a:p>
            <a:pPr lvl="0"/>
            <a:r>
              <a:rPr lang="en-US" sz="1200" kern="1200" dirty="0">
                <a:solidFill>
                  <a:schemeClr val="tx1"/>
                </a:solidFill>
                <a:effectLst/>
                <a:latin typeface="+mn-lt"/>
                <a:ea typeface="+mn-ea"/>
                <a:cs typeface="+mn-cs"/>
              </a:rPr>
              <a:t>The research suggests that this statement goes too far, that there are differences in what is learned in the presence and absence of a model. </a:t>
            </a:r>
          </a:p>
          <a:p>
            <a:pPr lvl="1"/>
            <a:r>
              <a:rPr lang="en-US" sz="1200" kern="1200" dirty="0">
                <a:solidFill>
                  <a:schemeClr val="tx1"/>
                </a:solidFill>
                <a:effectLst/>
                <a:latin typeface="+mn-lt"/>
                <a:ea typeface="+mn-ea"/>
                <a:cs typeface="+mn-cs"/>
              </a:rPr>
              <a:t>Yet we do have to wonder how much of the learning that occurs in observing a model is due to the action of the model, and how much is due to observing the physical events that occur. </a:t>
            </a:r>
          </a:p>
          <a:p>
            <a:pPr lvl="0"/>
            <a:r>
              <a:rPr lang="en-US" sz="1200" kern="1200" dirty="0">
                <a:solidFill>
                  <a:schemeClr val="tx1"/>
                </a:solidFill>
                <a:effectLst/>
                <a:latin typeface="+mn-lt"/>
                <a:ea typeface="+mn-ea"/>
                <a:cs typeface="+mn-cs"/>
              </a:rPr>
              <a:t>A main difference between social and asocial observational learning involves imitation.</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10</a:t>
            </a:fld>
            <a:endParaRPr lang="en-US"/>
          </a:p>
        </p:txBody>
      </p:sp>
    </p:spTree>
    <p:extLst>
      <p:ext uri="{BB962C8B-B14F-4D97-AF65-F5344CB8AC3E}">
        <p14:creationId xmlns:p14="http://schemas.microsoft.com/office/powerpoint/2010/main" val="2145866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Traditionally, to</a:t>
            </a:r>
            <a:r>
              <a:rPr lang="en-US" sz="1200" b="1" kern="1200" dirty="0">
                <a:solidFill>
                  <a:schemeClr val="tx1"/>
                </a:solidFill>
                <a:effectLst/>
                <a:latin typeface="+mn-lt"/>
                <a:ea typeface="+mn-ea"/>
                <a:cs typeface="+mn-cs"/>
              </a:rPr>
              <a:t> imitate</a:t>
            </a:r>
            <a:r>
              <a:rPr lang="en-US" sz="1200" kern="1200" dirty="0">
                <a:solidFill>
                  <a:schemeClr val="tx1"/>
                </a:solidFill>
                <a:effectLst/>
                <a:latin typeface="+mn-lt"/>
                <a:ea typeface="+mn-ea"/>
                <a:cs typeface="+mn-cs"/>
              </a:rPr>
              <a:t> is to behave in a way that resembles the behavior of a model. More broadly, to imitate” could be defined as “to perform an observed act, whether modeled or not.” However, most research on imitation involves models, so we will focus on imitation as the performance of modeled behavior.</a:t>
            </a:r>
          </a:p>
          <a:p>
            <a:pPr lvl="0"/>
            <a:r>
              <a:rPr lang="en-US" sz="1200" kern="1200" dirty="0">
                <a:solidFill>
                  <a:schemeClr val="tx1"/>
                </a:solidFill>
                <a:effectLst/>
                <a:latin typeface="+mn-lt"/>
                <a:ea typeface="+mn-ea"/>
                <a:cs typeface="+mn-cs"/>
              </a:rPr>
              <a:t>People tend to imitate observed behavior even when it is clearly irrelevant to producing reinforcement. In fact, humans seem to be downright compulsive about imitating the details of modeled behavior.</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11</a:t>
            </a:fld>
            <a:endParaRPr lang="en-US"/>
          </a:p>
        </p:txBody>
      </p:sp>
    </p:spTree>
    <p:extLst>
      <p:ext uri="{BB962C8B-B14F-4D97-AF65-F5344CB8AC3E}">
        <p14:creationId xmlns:p14="http://schemas.microsoft.com/office/powerpoint/2010/main" val="388816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Lyons, Young, &amp; </a:t>
            </a:r>
            <a:r>
              <a:rPr lang="en-US" sz="1200" kern="1200" dirty="0" err="1">
                <a:solidFill>
                  <a:schemeClr val="tx1"/>
                </a:solidFill>
                <a:effectLst/>
                <a:latin typeface="+mn-lt"/>
                <a:ea typeface="+mn-ea"/>
                <a:cs typeface="+mn-cs"/>
              </a:rPr>
              <a:t>Keil</a:t>
            </a:r>
            <a:r>
              <a:rPr lang="en-US" sz="1200" kern="1200" dirty="0">
                <a:solidFill>
                  <a:schemeClr val="tx1"/>
                </a:solidFill>
                <a:effectLst/>
                <a:latin typeface="+mn-lt"/>
                <a:ea typeface="+mn-ea"/>
                <a:cs typeface="+mn-cs"/>
              </a:rPr>
              <a:t> (2007) trained 3- to 5-year-old children to identify actions that were irrelevant to the solution of problems. </a:t>
            </a:r>
          </a:p>
          <a:p>
            <a:pPr lvl="1"/>
            <a:r>
              <a:rPr lang="en-US" sz="1200" kern="1200" dirty="0">
                <a:solidFill>
                  <a:schemeClr val="tx1"/>
                </a:solidFill>
                <a:effectLst/>
                <a:latin typeface="+mn-lt"/>
                <a:ea typeface="+mn-ea"/>
                <a:cs typeface="+mn-cs"/>
              </a:rPr>
              <a:t>E.g., Jar with a toy dinosaur inside, tapped the jar with a feather, unscrewed the lid, and removed the toy. Then they asked the child which acts had been necessary to get the dinosaur and which were silly. </a:t>
            </a:r>
          </a:p>
          <a:p>
            <a:pPr lvl="2"/>
            <a:r>
              <a:rPr lang="en-US" sz="1200" kern="1200" dirty="0">
                <a:solidFill>
                  <a:schemeClr val="tx1"/>
                </a:solidFill>
                <a:effectLst/>
                <a:latin typeface="+mn-lt"/>
                <a:ea typeface="+mn-ea"/>
                <a:cs typeface="+mn-cs"/>
              </a:rPr>
              <a:t>When answered correctly, heaped praise; if incorrect, feedback. </a:t>
            </a:r>
          </a:p>
          <a:p>
            <a:pPr lvl="1"/>
            <a:r>
              <a:rPr lang="en-US" sz="1200" kern="1200" dirty="0">
                <a:solidFill>
                  <a:schemeClr val="tx1"/>
                </a:solidFill>
                <a:effectLst/>
                <a:latin typeface="+mn-lt"/>
                <a:ea typeface="+mn-ea"/>
                <a:cs typeface="+mn-cs"/>
              </a:rPr>
              <a:t>After training, new kind of container with a toy turtle inside and demonstrated how to get the turtle. The demonstration included irrelevant steps. The question was whether the child would imitate those steps. </a:t>
            </a:r>
          </a:p>
          <a:p>
            <a:pPr lvl="1"/>
            <a:r>
              <a:rPr lang="en-US" sz="1200" kern="1200" dirty="0">
                <a:solidFill>
                  <a:schemeClr val="tx1"/>
                </a:solidFill>
                <a:effectLst/>
                <a:latin typeface="+mn-lt"/>
                <a:ea typeface="+mn-ea"/>
                <a:cs typeface="+mn-cs"/>
              </a:rPr>
              <a:t>Since the child might feel some pressure to imitate the adult’s irrelevant acts if he were present, the experimenter said he had to leave the room, but before leaving suggested that the child remove the turtle “however you want.” </a:t>
            </a:r>
          </a:p>
          <a:p>
            <a:pPr lvl="1"/>
            <a:r>
              <a:rPr lang="en-US" sz="1200" kern="1200" dirty="0">
                <a:solidFill>
                  <a:schemeClr val="tx1"/>
                </a:solidFill>
                <a:effectLst/>
                <a:latin typeface="+mn-lt"/>
                <a:ea typeface="+mn-ea"/>
                <a:cs typeface="+mn-cs"/>
              </a:rPr>
              <a:t>Despite these efforts to discourage imitation of irrelevant acts, the children imitated them. Children who took </a:t>
            </a:r>
            <a:r>
              <a:rPr lang="en-US" sz="1200" kern="1200" dirty="0" err="1">
                <a:solidFill>
                  <a:schemeClr val="tx1"/>
                </a:solidFill>
                <a:effectLst/>
                <a:latin typeface="+mn-lt"/>
                <a:ea typeface="+mn-ea"/>
                <a:cs typeface="+mn-cs"/>
              </a:rPr>
              <a:t>on.the</a:t>
            </a:r>
            <a:r>
              <a:rPr lang="en-US" sz="1200" kern="1200" dirty="0">
                <a:solidFill>
                  <a:schemeClr val="tx1"/>
                </a:solidFill>
                <a:effectLst/>
                <a:latin typeface="+mn-lt"/>
                <a:ea typeface="+mn-ea"/>
                <a:cs typeface="+mn-cs"/>
              </a:rPr>
              <a:t> task of removing the turtle without watching a model do it were successful and seldom engaged in unnecessary actions (see Figure 10-8).</a:t>
            </a:r>
          </a:p>
          <a:p>
            <a:pPr lvl="1"/>
            <a:r>
              <a:rPr lang="en-US" sz="1200" b="1" kern="1200" dirty="0">
                <a:solidFill>
                  <a:schemeClr val="tx1"/>
                </a:solidFill>
                <a:effectLst/>
                <a:latin typeface="+mn-lt"/>
                <a:ea typeface="+mn-ea"/>
                <a:cs typeface="+mn-cs"/>
              </a:rPr>
              <a:t>Over-imitation </a:t>
            </a:r>
            <a:r>
              <a:rPr lang="en-US" sz="1200" kern="1200" dirty="0">
                <a:solidFill>
                  <a:schemeClr val="tx1"/>
                </a:solidFill>
                <a:effectLst/>
                <a:latin typeface="+mn-lt"/>
                <a:ea typeface="+mn-ea"/>
                <a:cs typeface="+mn-cs"/>
              </a:rPr>
              <a:t>– despite all efforts to get the children to do only what was necessary</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12</a:t>
            </a:fld>
            <a:endParaRPr lang="en-US"/>
          </a:p>
        </p:txBody>
      </p:sp>
    </p:spTree>
    <p:extLst>
      <p:ext uri="{BB962C8B-B14F-4D97-AF65-F5344CB8AC3E}">
        <p14:creationId xmlns:p14="http://schemas.microsoft.com/office/powerpoint/2010/main" val="2856075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tempting to dismiss over-imitation as the result of immaturity, but in fact it seems that in humans the tendency to over-imitate increases with age. Tennie, Call, and </a:t>
            </a:r>
            <a:r>
              <a:rPr lang="en-US" sz="1200" kern="1200" dirty="0" err="1">
                <a:solidFill>
                  <a:schemeClr val="tx1"/>
                </a:solidFill>
                <a:effectLst/>
                <a:latin typeface="+mn-lt"/>
                <a:ea typeface="+mn-ea"/>
                <a:cs typeface="+mn-cs"/>
              </a:rPr>
              <a:t>Tomasello</a:t>
            </a:r>
            <a:r>
              <a:rPr lang="en-US" sz="1200" kern="1200" dirty="0">
                <a:solidFill>
                  <a:schemeClr val="tx1"/>
                </a:solidFill>
                <a:effectLst/>
                <a:latin typeface="+mn-lt"/>
                <a:ea typeface="+mn-ea"/>
                <a:cs typeface="+mn-cs"/>
              </a:rPr>
              <a:t> (2006) had children look on as a model obtained a toy in a box by opening a swinging door. The door could be opened by pushing or pulling. Some children saw a model open the door by pushing it, others saw a model pull the door open. </a:t>
            </a:r>
          </a:p>
          <a:p>
            <a:pPr lvl="0"/>
            <a:r>
              <a:rPr lang="en-US" sz="1200" kern="1200" dirty="0">
                <a:solidFill>
                  <a:schemeClr val="tx1"/>
                </a:solidFill>
                <a:effectLst/>
                <a:latin typeface="+mn-lt"/>
                <a:ea typeface="+mn-ea"/>
                <a:cs typeface="+mn-cs"/>
              </a:rPr>
              <a:t>The proportion of children who matched the model increased steadily with age from 12 to 24 months. Nicola McGuigan and colleagues (2007, McGuigan &amp; Graham, 2010) found that 5-year-old children were more likely to over-imitate than 3-year-olds. McGuigan (2012) suggests that over-imitation progresses steadily into adulthood. </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13</a:t>
            </a:fld>
            <a:endParaRPr lang="en-US"/>
          </a:p>
        </p:txBody>
      </p:sp>
    </p:spTree>
    <p:extLst>
      <p:ext uri="{BB962C8B-B14F-4D97-AF65-F5344CB8AC3E}">
        <p14:creationId xmlns:p14="http://schemas.microsoft.com/office/powerpoint/2010/main" val="1663754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two main theories of observational learning are the </a:t>
            </a:r>
            <a:r>
              <a:rPr lang="en-US" sz="1200" b="1" kern="1200" dirty="0">
                <a:solidFill>
                  <a:schemeClr val="tx1"/>
                </a:solidFill>
                <a:effectLst/>
                <a:latin typeface="+mn-lt"/>
                <a:ea typeface="+mn-ea"/>
                <a:cs typeface="+mn-cs"/>
              </a:rPr>
              <a:t>social cognitive theory</a:t>
            </a:r>
            <a:r>
              <a:rPr lang="en-US" sz="1200" kern="1200" dirty="0">
                <a:solidFill>
                  <a:schemeClr val="tx1"/>
                </a:solidFill>
                <a:effectLst/>
                <a:latin typeface="+mn-lt"/>
                <a:ea typeface="+mn-ea"/>
                <a:cs typeface="+mn-cs"/>
              </a:rPr>
              <a:t> of Albert Bandura and the </a:t>
            </a:r>
            <a:r>
              <a:rPr lang="en-US" sz="1200" b="1" kern="1200" dirty="0">
                <a:solidFill>
                  <a:schemeClr val="tx1"/>
                </a:solidFill>
                <a:effectLst/>
                <a:latin typeface="+mn-lt"/>
                <a:ea typeface="+mn-ea"/>
                <a:cs typeface="+mn-cs"/>
              </a:rPr>
              <a:t>operant learning model</a:t>
            </a:r>
            <a:r>
              <a:rPr lang="en-US" sz="1200" kern="1200" dirty="0">
                <a:solidFill>
                  <a:schemeClr val="tx1"/>
                </a:solidFill>
                <a:effectLst/>
                <a:latin typeface="+mn-lt"/>
                <a:ea typeface="+mn-ea"/>
                <a:cs typeface="+mn-cs"/>
              </a:rPr>
              <a:t>. Both theories focus on the social form of observational learning, though the operant model applies as well to both forms of observational learning.</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14</a:t>
            </a:fld>
            <a:endParaRPr lang="en-US"/>
          </a:p>
        </p:txBody>
      </p:sp>
    </p:spTree>
    <p:extLst>
      <p:ext uri="{BB962C8B-B14F-4D97-AF65-F5344CB8AC3E}">
        <p14:creationId xmlns:p14="http://schemas.microsoft.com/office/powerpoint/2010/main" val="3054820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Albert Bandura developed a theory that focuses on cognitive processes. He does not deny that environmental and biological events influence behavior, but in his view it is cognitive processes—things going on inside the person—that account for learning from models. </a:t>
            </a:r>
          </a:p>
          <a:p>
            <a:pPr lvl="0"/>
            <a:r>
              <a:rPr lang="en-US" sz="1200" kern="1200" dirty="0">
                <a:solidFill>
                  <a:schemeClr val="tx1"/>
                </a:solidFill>
                <a:effectLst/>
                <a:latin typeface="+mn-lt"/>
                <a:ea typeface="+mn-ea"/>
                <a:cs typeface="+mn-cs"/>
              </a:rPr>
              <a:t>His theory identifies four kinds of cognitive processes: attentional, </a:t>
            </a:r>
            <a:r>
              <a:rPr lang="en-US" sz="1200" kern="1200" dirty="0" err="1">
                <a:solidFill>
                  <a:schemeClr val="tx1"/>
                </a:solidFill>
                <a:effectLst/>
                <a:latin typeface="+mn-lt"/>
                <a:ea typeface="+mn-ea"/>
                <a:cs typeface="+mn-cs"/>
              </a:rPr>
              <a:t>retentional</a:t>
            </a:r>
            <a:r>
              <a:rPr lang="en-US" sz="1200" kern="1200" dirty="0">
                <a:solidFill>
                  <a:schemeClr val="tx1"/>
                </a:solidFill>
                <a:effectLst/>
                <a:latin typeface="+mn-lt"/>
                <a:ea typeface="+mn-ea"/>
                <a:cs typeface="+mn-cs"/>
              </a:rPr>
              <a:t>, motor-reproductive, and motivational.</a:t>
            </a:r>
          </a:p>
          <a:p>
            <a:pPr lvl="0"/>
            <a:r>
              <a:rPr lang="en-US" sz="1200" b="1" kern="1200" dirty="0">
                <a:solidFill>
                  <a:schemeClr val="tx1"/>
                </a:solidFill>
                <a:effectLst/>
                <a:latin typeface="+mn-lt"/>
                <a:ea typeface="+mn-ea"/>
                <a:cs typeface="+mn-cs"/>
              </a:rPr>
              <a:t>Attentional processes</a:t>
            </a:r>
            <a:r>
              <a:rPr lang="en-US" sz="1200" kern="1200" dirty="0">
                <a:solidFill>
                  <a:schemeClr val="tx1"/>
                </a:solidFill>
                <a:effectLst/>
                <a:latin typeface="+mn-lt"/>
                <a:ea typeface="+mn-ea"/>
                <a:cs typeface="+mn-cs"/>
              </a:rPr>
              <a:t> have to do with the individual directing their attention to the relevant aspects of the model’s behavior and its consequences. </a:t>
            </a:r>
          </a:p>
          <a:p>
            <a:pPr lvl="1"/>
            <a:r>
              <a:rPr lang="en-US" sz="1200" kern="1200" dirty="0">
                <a:solidFill>
                  <a:schemeClr val="tx1"/>
                </a:solidFill>
                <a:effectLst/>
                <a:latin typeface="+mn-lt"/>
                <a:ea typeface="+mn-ea"/>
                <a:cs typeface="+mn-cs"/>
              </a:rPr>
              <a:t> “involves self-directed exploration of the environment and construction of meaningful perception from ongoing modeled events” </a:t>
            </a:r>
          </a:p>
          <a:p>
            <a:pPr lvl="1"/>
            <a:r>
              <a:rPr lang="en-US" sz="1200" kern="1200" dirty="0">
                <a:solidFill>
                  <a:schemeClr val="tx1"/>
                </a:solidFill>
                <a:effectLst/>
                <a:latin typeface="+mn-lt"/>
                <a:ea typeface="+mn-ea"/>
                <a:cs typeface="+mn-cs"/>
              </a:rPr>
              <a:t>The term self-directed is critical because it suggests that what determines where we look and what we listen to originates inside us. </a:t>
            </a:r>
          </a:p>
          <a:p>
            <a:pPr lvl="1"/>
            <a:r>
              <a:rPr lang="en-US" sz="1200" kern="1200" dirty="0">
                <a:solidFill>
                  <a:schemeClr val="tx1"/>
                </a:solidFill>
                <a:effectLst/>
                <a:latin typeface="+mn-lt"/>
                <a:ea typeface="+mn-ea"/>
                <a:cs typeface="+mn-cs"/>
              </a:rPr>
              <a:t>The word construction likewise indicates that what we derive from the things we observe is less the product of those things than of something going on inside of us.</a:t>
            </a:r>
          </a:p>
          <a:p>
            <a:pPr lvl="0"/>
            <a:r>
              <a:rPr lang="en-US" sz="1200" b="1" kern="1200" dirty="0" err="1">
                <a:solidFill>
                  <a:schemeClr val="tx1"/>
                </a:solidFill>
                <a:effectLst/>
                <a:latin typeface="+mn-lt"/>
                <a:ea typeface="+mn-ea"/>
                <a:cs typeface="+mn-cs"/>
              </a:rPr>
              <a:t>Retentional</a:t>
            </a:r>
            <a:r>
              <a:rPr lang="en-US" sz="1200" b="1" kern="1200" dirty="0">
                <a:solidFill>
                  <a:schemeClr val="tx1"/>
                </a:solidFill>
                <a:effectLst/>
                <a:latin typeface="+mn-lt"/>
                <a:ea typeface="+mn-ea"/>
                <a:cs typeface="+mn-cs"/>
              </a:rPr>
              <a:t> processes</a:t>
            </a:r>
            <a:r>
              <a:rPr lang="en-US" sz="1200" kern="1200" dirty="0">
                <a:solidFill>
                  <a:schemeClr val="tx1"/>
                </a:solidFill>
                <a:effectLst/>
                <a:latin typeface="+mn-lt"/>
                <a:ea typeface="+mn-ea"/>
                <a:cs typeface="+mn-cs"/>
              </a:rPr>
              <a:t> involve representing the model’s behavior in some way, typically in words or images, to aid recall. </a:t>
            </a:r>
          </a:p>
          <a:p>
            <a:pPr lvl="1"/>
            <a:r>
              <a:rPr lang="en-US" sz="1200" kern="1200" dirty="0">
                <a:solidFill>
                  <a:schemeClr val="tx1"/>
                </a:solidFill>
                <a:effectLst/>
                <a:latin typeface="+mn-lt"/>
                <a:ea typeface="+mn-ea"/>
                <a:cs typeface="+mn-cs"/>
              </a:rPr>
              <a:t>“After modeling stimuli have been coded with images or words for memory representation they function as mediators for response retrieval and reproduction” </a:t>
            </a:r>
          </a:p>
          <a:p>
            <a:pPr lvl="1"/>
            <a:r>
              <a:rPr lang="en-US" sz="1200" kern="1200" dirty="0">
                <a:solidFill>
                  <a:schemeClr val="tx1"/>
                </a:solidFill>
                <a:effectLst/>
                <a:latin typeface="+mn-lt"/>
                <a:ea typeface="+mn-ea"/>
                <a:cs typeface="+mn-cs"/>
              </a:rPr>
              <a:t>He gives the example of observing a model who follows a certain route to get to a particular location. </a:t>
            </a:r>
          </a:p>
          <a:p>
            <a:pPr lvl="2"/>
            <a:r>
              <a:rPr lang="en-US" sz="1200" kern="1200" dirty="0">
                <a:solidFill>
                  <a:schemeClr val="tx1"/>
                </a:solidFill>
                <a:effectLst/>
                <a:latin typeface="+mn-lt"/>
                <a:ea typeface="+mn-ea"/>
                <a:cs typeface="+mn-cs"/>
              </a:rPr>
              <a:t>The model’s movements can be “encoded” in images (scenes of objects passed along the way) or as a sequence of right and left turns such as RRLRLL. </a:t>
            </a:r>
          </a:p>
          <a:p>
            <a:pPr lvl="1"/>
            <a:r>
              <a:rPr lang="en-US" sz="1200" kern="1200" dirty="0" err="1">
                <a:solidFill>
                  <a:schemeClr val="tx1"/>
                </a:solidFill>
                <a:effectLst/>
                <a:latin typeface="+mn-lt"/>
                <a:ea typeface="+mn-ea"/>
                <a:cs typeface="+mn-cs"/>
              </a:rPr>
              <a:t>Retentional</a:t>
            </a:r>
            <a:r>
              <a:rPr lang="en-US" sz="1200" kern="1200" dirty="0">
                <a:solidFill>
                  <a:schemeClr val="tx1"/>
                </a:solidFill>
                <a:effectLst/>
                <a:latin typeface="+mn-lt"/>
                <a:ea typeface="+mn-ea"/>
                <a:cs typeface="+mn-cs"/>
              </a:rPr>
              <a:t> processes also include covert rehearsal, such as silently saying the RRLRLL sequence repeatedly.</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16</a:t>
            </a:fld>
            <a:endParaRPr lang="en-US"/>
          </a:p>
        </p:txBody>
      </p:sp>
    </p:spTree>
    <p:extLst>
      <p:ext uri="{BB962C8B-B14F-4D97-AF65-F5344CB8AC3E}">
        <p14:creationId xmlns:p14="http://schemas.microsoft.com/office/powerpoint/2010/main" val="4284673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17</a:t>
            </a:fld>
            <a:endParaRPr lang="en-US"/>
          </a:p>
        </p:txBody>
      </p:sp>
    </p:spTree>
    <p:extLst>
      <p:ext uri="{BB962C8B-B14F-4D97-AF65-F5344CB8AC3E}">
        <p14:creationId xmlns:p14="http://schemas.microsoft.com/office/powerpoint/2010/main" val="665596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hypothetical cognitive processes can be illustrated at ‘east in part. (Some of the processes presumably take place unconsciously and so cannot be described.) Suppose your aunt points to a wall safe and says, “I’m going to open that safe and then lock it again. If you can open it, you can keep whatever you find inside.” </a:t>
            </a:r>
          </a:p>
          <a:p>
            <a:pPr lvl="0"/>
            <a:r>
              <a:rPr lang="en-US" sz="1200" kern="1200" dirty="0">
                <a:solidFill>
                  <a:schemeClr val="tx1"/>
                </a:solidFill>
                <a:effectLst/>
                <a:latin typeface="+mn-lt"/>
                <a:ea typeface="+mn-ea"/>
                <a:cs typeface="+mn-cs"/>
              </a:rPr>
              <a:t>Your aunt then proceeds to open the safe. She turns the dial clockwise to 20, counterclockwise to 40, clockwise to 20. She pulls down the handle and swings open the door, then immediately closes it.</a:t>
            </a:r>
          </a:p>
          <a:p>
            <a:pPr lvl="0"/>
            <a:r>
              <a:rPr lang="en-US" sz="1200" kern="1200" dirty="0">
                <a:solidFill>
                  <a:schemeClr val="tx1"/>
                </a:solidFill>
                <a:effectLst/>
                <a:latin typeface="+mn-lt"/>
                <a:ea typeface="+mn-ea"/>
                <a:cs typeface="+mn-cs"/>
              </a:rPr>
              <a:t>Now, as you watch your aunt work, you </a:t>
            </a:r>
            <a:r>
              <a:rPr lang="en-US" sz="1200" b="1" kern="1200" dirty="0">
                <a:solidFill>
                  <a:schemeClr val="tx1"/>
                </a:solidFill>
                <a:effectLst/>
                <a:latin typeface="+mn-lt"/>
                <a:ea typeface="+mn-ea"/>
                <a:cs typeface="+mn-cs"/>
              </a:rPr>
              <a:t>direct your attention</a:t>
            </a:r>
            <a:r>
              <a:rPr lang="en-US" sz="1200" kern="1200" dirty="0">
                <a:solidFill>
                  <a:schemeClr val="tx1"/>
                </a:solidFill>
                <a:effectLst/>
                <a:latin typeface="+mn-lt"/>
                <a:ea typeface="+mn-ea"/>
                <a:cs typeface="+mn-cs"/>
              </a:rPr>
              <a:t> to which way she turns the safe dial and the numbers at which she stops. You may also </a:t>
            </a:r>
            <a:r>
              <a:rPr lang="en-US" sz="1200" b="1" kern="1200" dirty="0">
                <a:solidFill>
                  <a:schemeClr val="tx1"/>
                </a:solidFill>
                <a:effectLst/>
                <a:latin typeface="+mn-lt"/>
                <a:ea typeface="+mn-ea"/>
                <a:cs typeface="+mn-cs"/>
              </a:rPr>
              <a:t>represent her behavior</a:t>
            </a:r>
            <a:r>
              <a:rPr lang="en-US" sz="1200" kern="1200" dirty="0">
                <a:solidFill>
                  <a:schemeClr val="tx1"/>
                </a:solidFill>
                <a:effectLst/>
                <a:latin typeface="+mn-lt"/>
                <a:ea typeface="+mn-ea"/>
                <a:cs typeface="+mn-cs"/>
              </a:rPr>
              <a:t> by picturing a little pot-bellied Santa Claus whose measurements are 20—40—20. More likely, however, you </a:t>
            </a:r>
            <a:r>
              <a:rPr lang="en-US" sz="1200" b="1" kern="1200" dirty="0">
                <a:solidFill>
                  <a:schemeClr val="tx1"/>
                </a:solidFill>
                <a:effectLst/>
                <a:latin typeface="+mn-lt"/>
                <a:ea typeface="+mn-ea"/>
                <a:cs typeface="+mn-cs"/>
              </a:rPr>
              <a:t>repeat to yourself</a:t>
            </a:r>
            <a:r>
              <a:rPr lang="en-US" sz="1200" kern="1200" dirty="0">
                <a:solidFill>
                  <a:schemeClr val="tx1"/>
                </a:solidFill>
                <a:effectLst/>
                <a:latin typeface="+mn-lt"/>
                <a:ea typeface="+mn-ea"/>
                <a:cs typeface="+mn-cs"/>
              </a:rPr>
              <a:t> (or perhaps aloud), “Right 20; left 40; right 20.” After Auntie has demonstrated how to open the safe, you </a:t>
            </a:r>
            <a:r>
              <a:rPr lang="en-US" sz="1200" b="1" kern="1200" dirty="0">
                <a:solidFill>
                  <a:schemeClr val="tx1"/>
                </a:solidFill>
                <a:effectLst/>
                <a:latin typeface="+mn-lt"/>
                <a:ea typeface="+mn-ea"/>
                <a:cs typeface="+mn-cs"/>
              </a:rPr>
              <a:t>covertly practice</a:t>
            </a:r>
            <a:r>
              <a:rPr lang="en-US" sz="1200" kern="1200" dirty="0">
                <a:solidFill>
                  <a:schemeClr val="tx1"/>
                </a:solidFill>
                <a:effectLst/>
                <a:latin typeface="+mn-lt"/>
                <a:ea typeface="+mn-ea"/>
                <a:cs typeface="+mn-cs"/>
              </a:rPr>
              <a:t> the motor skills necessary for opening it, using the Santa Claus image or the code, “Right 20, left ’40’, right 20,” to guide you. But whether you imitate your aunt’s behavior will depend, according to Bandura, on whether you </a:t>
            </a:r>
            <a:r>
              <a:rPr lang="en-US" sz="1200" b="1" kern="1200" dirty="0">
                <a:solidFill>
                  <a:schemeClr val="tx1"/>
                </a:solidFill>
                <a:effectLst/>
                <a:latin typeface="+mn-lt"/>
                <a:ea typeface="+mn-ea"/>
                <a:cs typeface="+mn-cs"/>
              </a:rPr>
              <a:t>expect to receive something of value</a:t>
            </a:r>
            <a:r>
              <a:rPr lang="en-US" sz="1200" kern="1200" dirty="0">
                <a:solidFill>
                  <a:schemeClr val="tx1"/>
                </a:solidFill>
                <a:effectLst/>
                <a:latin typeface="+mn-lt"/>
                <a:ea typeface="+mn-ea"/>
                <a:cs typeface="+mn-cs"/>
              </a:rPr>
              <a:t> after opening the safe.</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18</a:t>
            </a:fld>
            <a:endParaRPr lang="en-US"/>
          </a:p>
        </p:txBody>
      </p:sp>
    </p:spTree>
    <p:extLst>
      <p:ext uri="{BB962C8B-B14F-4D97-AF65-F5344CB8AC3E}">
        <p14:creationId xmlns:p14="http://schemas.microsoft.com/office/powerpoint/2010/main" val="328539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Bandura’s theory has tremendous intuitive appeal. The theory is not, however, without its problems.</a:t>
            </a:r>
          </a:p>
          <a:p>
            <a:r>
              <a:rPr lang="en-US" sz="1200" kern="1200" dirty="0">
                <a:solidFill>
                  <a:schemeClr val="tx1"/>
                </a:solidFill>
                <a:effectLst/>
                <a:latin typeface="+mn-lt"/>
                <a:ea typeface="+mn-ea"/>
                <a:cs typeface="+mn-cs"/>
              </a:rPr>
              <a:t>We might question, for example, the explanatory value of unobservable and unmeasurable hypothetical processes. </a:t>
            </a:r>
          </a:p>
          <a:p>
            <a:pPr lvl="0"/>
            <a:r>
              <a:rPr lang="en-US" sz="1200" kern="1200" dirty="0">
                <a:solidFill>
                  <a:schemeClr val="tx1"/>
                </a:solidFill>
                <a:effectLst/>
                <a:latin typeface="+mn-lt"/>
                <a:ea typeface="+mn-ea"/>
                <a:cs typeface="+mn-cs"/>
              </a:rPr>
              <a:t>What does it mean, for example, to say that attention is self-directed? </a:t>
            </a:r>
          </a:p>
          <a:p>
            <a:pPr lvl="0"/>
            <a:r>
              <a:rPr lang="en-US" sz="1200" kern="1200" dirty="0">
                <a:solidFill>
                  <a:schemeClr val="tx1"/>
                </a:solidFill>
                <a:effectLst/>
                <a:latin typeface="+mn-lt"/>
                <a:ea typeface="+mn-ea"/>
                <a:cs typeface="+mn-cs"/>
              </a:rPr>
              <a:t>Similarly, motivation is important, but does the expectation of reward explain why people imitate a model? If you know that your aunt is rich and that rich people often keep valuable things in safes, then you might very well expect that opening the safe will be reinforced. But is it the expectation of reward that explains your behavior or the learning experiences that led to that expectation?</a:t>
            </a:r>
          </a:p>
          <a:p>
            <a:pPr lvl="0"/>
            <a:r>
              <a:rPr lang="en-US" sz="1200" kern="1200" dirty="0">
                <a:solidFill>
                  <a:schemeClr val="tx1"/>
                </a:solidFill>
                <a:effectLst/>
                <a:latin typeface="+mn-lt"/>
                <a:ea typeface="+mn-ea"/>
                <a:cs typeface="+mn-cs"/>
              </a:rPr>
              <a:t>Because of such problems, some researchers prefer explanations that view observational learning as a form of operant learning.</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19</a:t>
            </a:fld>
            <a:endParaRPr lang="en-US"/>
          </a:p>
        </p:txBody>
      </p:sp>
    </p:spTree>
    <p:extLst>
      <p:ext uri="{BB962C8B-B14F-4D97-AF65-F5344CB8AC3E}">
        <p14:creationId xmlns:p14="http://schemas.microsoft.com/office/powerpoint/2010/main" val="2157819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a:solidFill>
                  <a:schemeClr val="tx1"/>
                </a:solidFill>
                <a:effectLst/>
                <a:latin typeface="+mn-lt"/>
                <a:ea typeface="+mn-ea"/>
                <a:cs typeface="+mn-cs"/>
              </a:rPr>
              <a:t>Opearant</a:t>
            </a:r>
            <a:r>
              <a:rPr lang="en-US" sz="1200" b="1" kern="1200" dirty="0">
                <a:solidFill>
                  <a:schemeClr val="tx1"/>
                </a:solidFill>
                <a:effectLst/>
                <a:latin typeface="+mn-lt"/>
                <a:ea typeface="+mn-ea"/>
                <a:cs typeface="+mn-cs"/>
              </a:rPr>
              <a:t> Learning Model.  </a:t>
            </a:r>
            <a:r>
              <a:rPr lang="en-US" sz="1200" kern="1200" dirty="0">
                <a:solidFill>
                  <a:schemeClr val="tx1"/>
                </a:solidFill>
                <a:effectLst/>
                <a:latin typeface="+mn-lt"/>
                <a:ea typeface="+mn-ea"/>
                <a:cs typeface="+mn-cs"/>
              </a:rPr>
              <a:t>It is possible to treat observational learning as a variation of operant learning.  We have already seen that discriminative stimuli play a crucial role in operant conditioning both inside and outside the laboratory. </a:t>
            </a:r>
          </a:p>
          <a:p>
            <a:pPr lvl="0"/>
            <a:r>
              <a:rPr lang="en-US" sz="1200" kern="1200" dirty="0">
                <a:solidFill>
                  <a:schemeClr val="tx1"/>
                </a:solidFill>
                <a:effectLst/>
                <a:latin typeface="+mn-lt"/>
                <a:ea typeface="+mn-ea"/>
                <a:cs typeface="+mn-cs"/>
              </a:rPr>
              <a:t>For instance, a laboratory animal may learn to make one response in the presence of a red light, another response in the presence of a green light, and yet another response in the presence of a yellow light. </a:t>
            </a:r>
          </a:p>
          <a:p>
            <a:pPr lvl="1"/>
            <a:r>
              <a:rPr lang="en-US" sz="1200" kern="1200" dirty="0">
                <a:solidFill>
                  <a:schemeClr val="tx1"/>
                </a:solidFill>
                <a:effectLst/>
                <a:latin typeface="+mn-lt"/>
                <a:ea typeface="+mn-ea"/>
                <a:cs typeface="+mn-cs"/>
              </a:rPr>
              <a:t>Observational learning involves situations where the discriminative stimulus is the behavior of another person, and the appropriate response just happens to be a similar behavior on the part of the observer.</a:t>
            </a:r>
          </a:p>
          <a:p>
            <a:pPr lvl="0"/>
            <a:r>
              <a:rPr lang="en-US" sz="1200" kern="1200" dirty="0">
                <a:solidFill>
                  <a:schemeClr val="tx1"/>
                </a:solidFill>
                <a:effectLst/>
                <a:latin typeface="+mn-lt"/>
                <a:ea typeface="+mn-ea"/>
                <a:cs typeface="+mn-cs"/>
              </a:rPr>
              <a:t>Consider an experiment by Miller &amp; Dollard. First-grade children participated in this experiment in pairs, with one child being the “leader” and the other the ‘learner.” On each of several trials, the two children would enter a room in which there were two chairs with a large box on top of each. </a:t>
            </a:r>
          </a:p>
          <a:p>
            <a:pPr lvl="1"/>
            <a:r>
              <a:rPr lang="en-US" sz="1200" kern="1200" dirty="0">
                <a:solidFill>
                  <a:schemeClr val="tx1"/>
                </a:solidFill>
                <a:effectLst/>
                <a:latin typeface="+mn-lt"/>
                <a:ea typeface="+mn-ea"/>
                <a:cs typeface="+mn-cs"/>
              </a:rPr>
              <a:t>The leader was instructed in advance to go to one of the two boxes, where there might be a piece of candy. The learner could see where the leader went, but not whether the leader obtained any candy. </a:t>
            </a:r>
          </a:p>
          <a:p>
            <a:pPr lvl="1"/>
            <a:r>
              <a:rPr lang="en-US" sz="1200" kern="1200" dirty="0">
                <a:solidFill>
                  <a:schemeClr val="tx1"/>
                </a:solidFill>
                <a:effectLst/>
                <a:latin typeface="+mn-lt"/>
                <a:ea typeface="+mn-ea"/>
                <a:cs typeface="+mn-cs"/>
              </a:rPr>
              <a:t>Next, it was the learner’s turn to go to one of the two boxes, where he or she might or might not find a piece of candy. Half of the learners were in an imitation group—they were reinforced for making the same choice as the leader. The other learners were in the non-imitation group—they obtained reinforcement if their choice was opposite that of the leader.</a:t>
            </a:r>
          </a:p>
          <a:p>
            <a:pPr lvl="0"/>
            <a:r>
              <a:rPr lang="en-US" sz="1200" kern="1200" dirty="0">
                <a:solidFill>
                  <a:schemeClr val="tx1"/>
                </a:solidFill>
                <a:effectLst/>
                <a:latin typeface="+mn-lt"/>
                <a:ea typeface="+mn-ea"/>
                <a:cs typeface="+mn-cs"/>
              </a:rPr>
              <a:t>The result of this simple experiment was not surprising: After a few trials, children in the imitation group always copied the response of the leader, and those in the non-imitation group always made the opposite response. </a:t>
            </a:r>
          </a:p>
          <a:p>
            <a:pPr lvl="1"/>
            <a:r>
              <a:rPr lang="en-US" sz="1200" kern="1200" dirty="0">
                <a:solidFill>
                  <a:schemeClr val="tx1"/>
                </a:solidFill>
                <a:effectLst/>
                <a:latin typeface="+mn-lt"/>
                <a:ea typeface="+mn-ea"/>
                <a:cs typeface="+mn-cs"/>
              </a:rPr>
              <a:t>Miller and Dollard concluded that, like any other operant response, imitation will occur if an individual is reinforced for imitating. Conversely, non- imitation will occur if non-imitation is reinforced. In both cases, the behavior of some other person is the discriminative stimulus that indicates what response is appropriate. </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20</a:t>
            </a:fld>
            <a:endParaRPr lang="en-US"/>
          </a:p>
        </p:txBody>
      </p:sp>
    </p:spTree>
    <p:extLst>
      <p:ext uri="{BB962C8B-B14F-4D97-AF65-F5344CB8AC3E}">
        <p14:creationId xmlns:p14="http://schemas.microsoft.com/office/powerpoint/2010/main" val="1156608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Mirror Neurons.</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What makes mirror neurons unique is that they fire both when an animal makes a certain movement and when the animal observes someone else make that movement. </a:t>
            </a:r>
          </a:p>
          <a:p>
            <a:pPr lvl="1"/>
            <a:r>
              <a:rPr lang="en-US" sz="1200" kern="1200" dirty="0">
                <a:solidFill>
                  <a:schemeClr val="tx1"/>
                </a:solidFill>
                <a:effectLst/>
                <a:latin typeface="+mn-lt"/>
                <a:ea typeface="+mn-ea"/>
                <a:cs typeface="+mn-cs"/>
              </a:rPr>
              <a:t>They were discovered by accident while researchers were recording from individual neurons in a monkey’s premotor cortex, an area of the brain involved in hand movement and grasping. </a:t>
            </a:r>
          </a:p>
          <a:p>
            <a:pPr lvl="1"/>
            <a:r>
              <a:rPr lang="en-US" sz="1200" kern="1200" dirty="0">
                <a:solidFill>
                  <a:schemeClr val="tx1"/>
                </a:solidFill>
                <a:effectLst/>
                <a:latin typeface="+mn-lt"/>
                <a:ea typeface="+mn-ea"/>
                <a:cs typeface="+mn-cs"/>
              </a:rPr>
              <a:t>They found neurons that would fire when a monkey reached for a piece food, but also when the experimenter reached for the food (Di </a:t>
            </a:r>
            <a:r>
              <a:rPr lang="en-US" sz="1200" kern="1200" dirty="0" err="1">
                <a:solidFill>
                  <a:schemeClr val="tx1"/>
                </a:solidFill>
                <a:effectLst/>
                <a:latin typeface="+mn-lt"/>
                <a:ea typeface="+mn-ea"/>
                <a:cs typeface="+mn-cs"/>
              </a:rPr>
              <a:t>Peliegrino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Fadiga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Gallese</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Rizzolatti</a:t>
            </a:r>
            <a:r>
              <a:rPr lang="en-US" sz="1200" kern="1200" dirty="0">
                <a:solidFill>
                  <a:schemeClr val="tx1"/>
                </a:solidFill>
                <a:effectLst/>
                <a:latin typeface="+mn-lt"/>
                <a:ea typeface="+mn-ea"/>
                <a:cs typeface="+mn-cs"/>
              </a:rPr>
              <a:t>, 1992). </a:t>
            </a:r>
          </a:p>
          <a:p>
            <a:pPr lvl="0"/>
            <a:r>
              <a:rPr lang="en-US" sz="1200" kern="1200" dirty="0">
                <a:solidFill>
                  <a:schemeClr val="tx1"/>
                </a:solidFill>
                <a:effectLst/>
                <a:latin typeface="+mn-lt"/>
                <a:ea typeface="+mn-ea"/>
                <a:cs typeface="+mn-cs"/>
              </a:rPr>
              <a:t>The discovery of mirror neurons in macaque monkeys in the early 1990s and their subsequent discovery in humans have added a new dimension to the discussion about whether observational learning is a unique and special type of learning, different from operant learning.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Studies using brain-imaging techniques then identified areas of the human brain that act in a similar way—they become active both when the person makes a movement and when the person observes someone else make the same movement (</a:t>
            </a:r>
            <a:r>
              <a:rPr lang="en-US" sz="1200" kern="1200" dirty="0" err="1">
                <a:solidFill>
                  <a:schemeClr val="tx1"/>
                </a:solidFill>
                <a:effectLst/>
                <a:latin typeface="+mn-lt"/>
                <a:ea typeface="+mn-ea"/>
                <a:cs typeface="+mn-cs"/>
              </a:rPr>
              <a:t>Rizzolatti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Craighero</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Fadiga</a:t>
            </a:r>
            <a:r>
              <a:rPr lang="en-US" sz="1200" kern="1200" dirty="0">
                <a:solidFill>
                  <a:schemeClr val="tx1"/>
                </a:solidFill>
                <a:effectLst/>
                <a:latin typeface="+mn-lt"/>
                <a:ea typeface="+mn-ea"/>
                <a:cs typeface="+mn-cs"/>
              </a:rPr>
              <a:t>, 2002). </a:t>
            </a:r>
          </a:p>
          <a:p>
            <a:pPr lvl="1"/>
            <a:r>
              <a:rPr lang="en-US" sz="1200" kern="1200" dirty="0">
                <a:solidFill>
                  <a:schemeClr val="tx1"/>
                </a:solidFill>
                <a:effectLst/>
                <a:latin typeface="+mn-lt"/>
                <a:ea typeface="+mn-ea"/>
                <a:cs typeface="+mn-cs"/>
              </a:rPr>
              <a:t>More recently, individual motor neurons were found in human patients during the course of brain surgery (</a:t>
            </a:r>
            <a:r>
              <a:rPr lang="en-US" sz="1200" kern="1200" dirty="0" err="1">
                <a:solidFill>
                  <a:schemeClr val="tx1"/>
                </a:solidFill>
                <a:effectLst/>
                <a:latin typeface="+mn-lt"/>
                <a:ea typeface="+mn-ea"/>
                <a:cs typeface="+mn-cs"/>
              </a:rPr>
              <a:t>Keysers</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Gazzola</a:t>
            </a:r>
            <a:r>
              <a:rPr lang="en-US" sz="1200" kern="1200" dirty="0">
                <a:solidFill>
                  <a:schemeClr val="tx1"/>
                </a:solidFill>
                <a:effectLst/>
                <a:latin typeface="+mn-lt"/>
                <a:ea typeface="+mn-ea"/>
                <a:cs typeface="+mn-cs"/>
              </a:rPr>
              <a:t>, 2010).</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21</a:t>
            </a:fld>
            <a:endParaRPr lang="en-US"/>
          </a:p>
        </p:txBody>
      </p:sp>
    </p:spTree>
    <p:extLst>
      <p:ext uri="{BB962C8B-B14F-4D97-AF65-F5344CB8AC3E}">
        <p14:creationId xmlns:p14="http://schemas.microsoft.com/office/powerpoint/2010/main" val="2014268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Mirror neurons have received a great deal of attention because brain researchers have speculated that they could be involved in a number of important human capabilities. Because mirror neurons respond both when we act and when we see others act, they may help us to understand the actions, intentions, and feelings of other people. </a:t>
            </a:r>
          </a:p>
          <a:p>
            <a:pPr lvl="0"/>
            <a:r>
              <a:rPr lang="en-US" sz="1200" kern="1200" dirty="0">
                <a:solidFill>
                  <a:schemeClr val="tx1"/>
                </a:solidFill>
                <a:effectLst/>
                <a:latin typeface="+mn-lt"/>
                <a:ea typeface="+mn-ea"/>
                <a:cs typeface="+mn-cs"/>
              </a:rPr>
              <a:t>Therefore, they may be important for normal social interactions and communication (</a:t>
            </a:r>
            <a:r>
              <a:rPr lang="en-US" sz="1200" kern="1200" dirty="0" err="1">
                <a:solidFill>
                  <a:schemeClr val="tx1"/>
                </a:solidFill>
                <a:effectLst/>
                <a:latin typeface="+mn-lt"/>
                <a:ea typeface="+mn-ea"/>
                <a:cs typeface="+mn-cs"/>
              </a:rPr>
              <a:t>Oberman</a:t>
            </a:r>
            <a:r>
              <a:rPr lang="en-US" sz="1200" kern="1200" dirty="0">
                <a:solidFill>
                  <a:schemeClr val="tx1"/>
                </a:solidFill>
                <a:effectLst/>
                <a:latin typeface="+mn-lt"/>
                <a:ea typeface="+mn-ea"/>
                <a:cs typeface="+mn-cs"/>
              </a:rPr>
              <a:t> &amp; Ramachandran, 2009). </a:t>
            </a:r>
          </a:p>
          <a:p>
            <a:pPr lvl="1"/>
            <a:r>
              <a:rPr lang="en-US" sz="1200" kern="1200" dirty="0">
                <a:solidFill>
                  <a:schemeClr val="tx1"/>
                </a:solidFill>
                <a:effectLst/>
                <a:latin typeface="+mn-lt"/>
                <a:ea typeface="+mn-ea"/>
                <a:cs typeface="+mn-cs"/>
              </a:rPr>
              <a:t>Research on children and adults with autism spectrum disorders has found evidence that their mirror neurons may not function in the same ways as those of normal individuals (Bernier &amp; Dawson, 2009). </a:t>
            </a:r>
          </a:p>
          <a:p>
            <a:pPr lvl="1"/>
            <a:r>
              <a:rPr lang="en-US" sz="1200" kern="1200" dirty="0">
                <a:solidFill>
                  <a:schemeClr val="tx1"/>
                </a:solidFill>
                <a:effectLst/>
                <a:latin typeface="+mn-lt"/>
                <a:ea typeface="+mn-ea"/>
                <a:cs typeface="+mn-cs"/>
              </a:rPr>
              <a:t>The evidence is preliminary and incomplete, but if it corroborated it could help to explain why people with autism often have difficulties in communication and in understanding the intentions of others.</a:t>
            </a:r>
          </a:p>
          <a:p>
            <a:pPr lvl="0"/>
            <a:r>
              <a:rPr lang="en-US" sz="1200" kern="1200" dirty="0">
                <a:solidFill>
                  <a:schemeClr val="tx1"/>
                </a:solidFill>
                <a:effectLst/>
                <a:latin typeface="+mn-lt"/>
                <a:ea typeface="+mn-ea"/>
                <a:cs typeface="+mn-cs"/>
              </a:rPr>
              <a:t>Not surprisingly, it has also been suggested that mirror neurons are important for observational learning and imitation—they may help to make the connection between seeing someone else perform some action and then being able to perform it ourselves. </a:t>
            </a:r>
          </a:p>
          <a:p>
            <a:pPr lvl="1"/>
            <a:r>
              <a:rPr lang="en-US" sz="1200" kern="1200" dirty="0">
                <a:solidFill>
                  <a:schemeClr val="tx1"/>
                </a:solidFill>
                <a:effectLst/>
                <a:latin typeface="+mn-lt"/>
                <a:ea typeface="+mn-ea"/>
                <a:cs typeface="+mn-cs"/>
              </a:rPr>
              <a:t>If so, then the species of animals that are most capable of observational learning should be those that have well-developed mirror neuron systems. It will be interesting to see if future research with other species supports this hypothesis. </a:t>
            </a:r>
          </a:p>
          <a:p>
            <a:pPr lvl="1"/>
            <a:r>
              <a:rPr lang="en-US" sz="1200" kern="1200" dirty="0">
                <a:solidFill>
                  <a:schemeClr val="tx1"/>
                </a:solidFill>
                <a:effectLst/>
                <a:latin typeface="+mn-lt"/>
                <a:ea typeface="+mn-ea"/>
                <a:cs typeface="+mn-cs"/>
              </a:rPr>
              <a:t>So far, almost all the research on motor neurons has been conducted with humans and other primates. </a:t>
            </a:r>
          </a:p>
          <a:p>
            <a:pPr lvl="2"/>
            <a:r>
              <a:rPr lang="en-US" sz="1200" kern="1200" dirty="0">
                <a:solidFill>
                  <a:schemeClr val="tx1"/>
                </a:solidFill>
                <a:effectLst/>
                <a:latin typeface="+mn-lt"/>
                <a:ea typeface="+mn-ea"/>
                <a:cs typeface="+mn-cs"/>
              </a:rPr>
              <a:t>However, one study with sparrows found neurons in their brains that responded both when the birds sang a specific song and when they heard it (Prather, Peters, Nowicki, &amp; Mooney, 2008).</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22</a:t>
            </a:fld>
            <a:endParaRPr lang="en-US"/>
          </a:p>
        </p:txBody>
      </p:sp>
    </p:spTree>
    <p:extLst>
      <p:ext uri="{BB962C8B-B14F-4D97-AF65-F5344CB8AC3E}">
        <p14:creationId xmlns:p14="http://schemas.microsoft.com/office/powerpoint/2010/main" val="1536391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987C-BBE4-614F-822A-0DE725DF18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F796B4-4B58-2D41-BB9D-24AF760431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53582F-2DC0-9C4C-9969-2E8D4E472E7D}"/>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4816D282-B00C-234C-BB30-C0544A4F4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C2B2C0-220D-454D-AB10-A03D2440114F}"/>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1874568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FD03-5725-3548-8690-6C9366ACF3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BE80C5-4B37-7141-8349-4DB989D4EE0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15943-4C6E-9A46-86D4-DE1ECCFF3ED6}"/>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684AA4D2-BFB2-0446-B6F0-FD5E20563B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2DEBFB-3BF0-294A-8BD8-C230C98EE537}"/>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3580787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4599-1DE9-0D48-8300-B41D22F1E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76B456-53B2-114C-82E0-106C557F19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295A2F4-0469-0546-9B1B-2DCE5630C17B}"/>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C71A77BA-71D4-9A41-9ACB-B705F0A236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6109D-F0CA-7D42-8822-D3EFB6BDA99B}"/>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1686069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911F-FB8C-4C43-BC18-D649FA1BFA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2183F8-40DD-644D-8485-B164A560CD5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918BE4-1404-E24E-A221-EB09940DC1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12238D-EE1A-4C4A-A3D1-9CCFD62C0165}"/>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6" name="Footer Placeholder 5">
            <a:extLst>
              <a:ext uri="{FF2B5EF4-FFF2-40B4-BE49-F238E27FC236}">
                <a16:creationId xmlns:a16="http://schemas.microsoft.com/office/drawing/2014/main" id="{9588ECD3-D9BD-8644-9DDA-899E11E06C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2A73C1-85EE-5E4C-AEBC-2DE193C205BC}"/>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406630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252E-E9C0-104B-89E5-12F4795C9F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707C29-7934-8347-9E6D-19F1FD1B9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A98F98-DB99-3C4E-8662-6BE464A0F3E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44673B-C85D-BF4A-9ED1-EEE12389F6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87B1C0D-A5CE-E246-A24B-6BF970C37B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503478-3A3A-B745-AD0F-6138D1B53040}"/>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8" name="Footer Placeholder 7">
            <a:extLst>
              <a:ext uri="{FF2B5EF4-FFF2-40B4-BE49-F238E27FC236}">
                <a16:creationId xmlns:a16="http://schemas.microsoft.com/office/drawing/2014/main" id="{79AA404A-8122-C346-82B5-9A0882A9D0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79BEBA-74AD-214A-B904-2F17D0363212}"/>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1459881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06AC6-5D7C-D941-9784-5E8C1F1C8D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52934C-9AC5-F449-B721-A87D590492EC}"/>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4" name="Footer Placeholder 3">
            <a:extLst>
              <a:ext uri="{FF2B5EF4-FFF2-40B4-BE49-F238E27FC236}">
                <a16:creationId xmlns:a16="http://schemas.microsoft.com/office/drawing/2014/main" id="{CCC3F43F-719D-F040-8A24-62F94F7E73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3DA233-A728-BC4A-978B-6CB26DB842DD}"/>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201571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25377C-D384-E540-8110-9765389C7123}"/>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3" name="Footer Placeholder 2">
            <a:extLst>
              <a:ext uri="{FF2B5EF4-FFF2-40B4-BE49-F238E27FC236}">
                <a16:creationId xmlns:a16="http://schemas.microsoft.com/office/drawing/2014/main" id="{F7D02C7C-ED10-E640-B407-FCA62A2DE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20229F-E34D-5342-BF63-7DB7521C2966}"/>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320193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0439A-5613-3F48-B5EC-B860F2F33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AB5C1-9E2E-464A-ADE3-91F36280A4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68062E-BD1D-F84B-AAED-D2B0E3BAD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E20D623-F2AE-C447-AE15-A3D2EDC75EE1}"/>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6" name="Footer Placeholder 5">
            <a:extLst>
              <a:ext uri="{FF2B5EF4-FFF2-40B4-BE49-F238E27FC236}">
                <a16:creationId xmlns:a16="http://schemas.microsoft.com/office/drawing/2014/main" id="{D091CDE7-F352-0C4F-B4EB-F20FCC27C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531323-D955-494C-8CC4-9DA38FAC00FE}"/>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284962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B7AA-09FD-1B42-A865-05EDA8C989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FDD106-6FD0-544B-90BA-F6594EF75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1E00E2-CC86-DF46-B8C5-04F93F71E3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7FE3CC-C85A-934C-988A-5E2FD92E53C4}"/>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6" name="Footer Placeholder 5">
            <a:extLst>
              <a:ext uri="{FF2B5EF4-FFF2-40B4-BE49-F238E27FC236}">
                <a16:creationId xmlns:a16="http://schemas.microsoft.com/office/drawing/2014/main" id="{14C0EB3D-C7F3-C04B-9B4D-1A5447897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D477D1-AC4C-D143-9C70-A4AD5B953E91}"/>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332203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5E406-42B4-6749-8394-646E073F59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CAF161-C930-4246-8233-2163C98559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CC553-CFC6-C347-9B23-45F8C84D07AE}"/>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194BA466-3765-1F4D-B1EE-46173B937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913A32-98EB-8147-8D5F-0287E4C93AA3}"/>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276546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CCDBCC-C999-BF4A-9780-9808D1D9D2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165766-D6A9-0241-BE31-89CE98A8F24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780273-0665-E348-A01E-89393339E550}"/>
              </a:ext>
            </a:extLst>
          </p:cNvPr>
          <p:cNvSpPr>
            <a:spLocks noGrp="1"/>
          </p:cNvSpPr>
          <p:nvPr>
            <p:ph type="dt" sz="half" idx="10"/>
          </p:nvPr>
        </p:nvSpPr>
        <p:spPr/>
        <p:txBody>
          <a:body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7F9FBAE5-00D2-974C-BCCA-C497F735E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ADB178-60E6-4345-9781-789D5B8EAB13}"/>
              </a:ext>
            </a:extLst>
          </p:cNvPr>
          <p:cNvSpPr>
            <a:spLocks noGrp="1"/>
          </p:cNvSpPr>
          <p:nvPr>
            <p:ph type="sldNum" sz="quarter" idx="12"/>
          </p:nvPr>
        </p:nvSpPr>
        <p:spPr/>
        <p:txBody>
          <a:bodyPr/>
          <a:lstStyle/>
          <a:p>
            <a:fld id="{0271BB85-0F14-1844-A561-1B5E326F12B9}" type="slidenum">
              <a:rPr lang="en-US" smtClean="0"/>
              <a:t>‹#›</a:t>
            </a:fld>
            <a:endParaRPr lang="en-US"/>
          </a:p>
        </p:txBody>
      </p:sp>
    </p:spTree>
    <p:extLst>
      <p:ext uri="{BB962C8B-B14F-4D97-AF65-F5344CB8AC3E}">
        <p14:creationId xmlns:p14="http://schemas.microsoft.com/office/powerpoint/2010/main" val="1215096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914400" y="6248400"/>
            <a:ext cx="2540000" cy="457200"/>
          </a:xfrm>
          <a:prstGeom prst="rect">
            <a:avLst/>
          </a:prstGeom>
        </p:spPr>
        <p:txBody>
          <a:bodyPr/>
          <a:lstStyle>
            <a:lvl1pPr>
              <a:defRPr>
                <a:latin typeface="Times New Roman" pitchFamily="18" charset="0"/>
                <a:ea typeface="+mn-ea"/>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fld id="{87038040-215F-4899-9FE3-1FBE3D0AB912}" type="slidenum">
              <a:rPr lang="en-US"/>
              <a:pPr/>
              <a:t>‹#›</a:t>
            </a:fld>
            <a:endParaRPr lang="en-US"/>
          </a:p>
        </p:txBody>
      </p:sp>
    </p:spTree>
    <p:extLst>
      <p:ext uri="{BB962C8B-B14F-4D97-AF65-F5344CB8AC3E}">
        <p14:creationId xmlns:p14="http://schemas.microsoft.com/office/powerpoint/2010/main" val="1017465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114510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6AE0FF-E2F4-3942-9F87-C25F22F19F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00EDC7-361A-BC45-BD4B-A0CB380F37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31628-14A2-E440-8198-62D16C0C0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662C2-BC57-CA46-8E45-2D08A54E7B58}" type="datetimeFigureOut">
              <a:rPr lang="en-US" smtClean="0"/>
              <a:t>4/16/20</a:t>
            </a:fld>
            <a:endParaRPr lang="en-US"/>
          </a:p>
        </p:txBody>
      </p:sp>
      <p:sp>
        <p:nvSpPr>
          <p:cNvPr id="5" name="Footer Placeholder 4">
            <a:extLst>
              <a:ext uri="{FF2B5EF4-FFF2-40B4-BE49-F238E27FC236}">
                <a16:creationId xmlns:a16="http://schemas.microsoft.com/office/drawing/2014/main" id="{E1B21486-407E-BE4F-801A-56BB6FBF3B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5B39EB-3FB6-E24F-B965-AC75D39C5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1BB85-0F14-1844-A561-1B5E326F12B9}" type="slidenum">
              <a:rPr lang="en-US" smtClean="0"/>
              <a:t>‹#›</a:t>
            </a:fld>
            <a:endParaRPr lang="en-US"/>
          </a:p>
        </p:txBody>
      </p:sp>
    </p:spTree>
    <p:extLst>
      <p:ext uri="{BB962C8B-B14F-4D97-AF65-F5344CB8AC3E}">
        <p14:creationId xmlns:p14="http://schemas.microsoft.com/office/powerpoint/2010/main" val="941068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youtu.be/dmBqwWlJg8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08502" y="740621"/>
            <a:ext cx="9623898" cy="4279784"/>
          </a:xfrm>
        </p:spPr>
        <p:txBody>
          <a:bodyPr>
            <a:noAutofit/>
          </a:bodyPr>
          <a:lstStyle/>
          <a:p>
            <a:r>
              <a:rPr lang="en-CA" sz="4800" dirty="0"/>
              <a:t>PSYCH 3304 – Psychology of Learning </a:t>
            </a:r>
            <a:br>
              <a:rPr lang="en-US" sz="4800" dirty="0"/>
            </a:br>
            <a:r>
              <a:rPr lang="en-US" dirty="0"/>
              <a:t>M/W/F 11:00-11:50 am</a:t>
            </a:r>
            <a:br>
              <a:rPr lang="en-US" dirty="0"/>
            </a:br>
            <a:r>
              <a:rPr lang="en-US" dirty="0"/>
              <a:t>January to May 2020 in STEM 269</a:t>
            </a:r>
            <a:br>
              <a:rPr lang="en-US" dirty="0"/>
            </a:br>
            <a:br>
              <a:rPr lang="en-US" dirty="0"/>
            </a:br>
            <a:r>
              <a:rPr lang="en-US" dirty="0"/>
              <a:t>ONLINE AFTER COVID-19</a:t>
            </a:r>
            <a:br>
              <a:rPr lang="en-US" sz="2800" b="1" dirty="0"/>
            </a:br>
            <a:br>
              <a:rPr lang="en-US" sz="2800" b="1" dirty="0"/>
            </a:br>
            <a:r>
              <a:rPr lang="en-US" sz="2800" dirty="0"/>
              <a:t>Instructor: Dr. Mario Baldassari</a:t>
            </a:r>
            <a:br>
              <a:rPr lang="en-US" sz="2800" dirty="0"/>
            </a:br>
            <a:r>
              <a:rPr lang="en-US" sz="2800" u="sng" dirty="0" err="1"/>
              <a:t>mbaldassari@tamusa.edu</a:t>
            </a:r>
            <a:r>
              <a:rPr lang="en-US" sz="2800" dirty="0"/>
              <a:t>, @</a:t>
            </a:r>
            <a:r>
              <a:rPr lang="en-US" sz="2800" dirty="0" err="1"/>
              <a:t>MarioBaldassari</a:t>
            </a:r>
            <a:br>
              <a:rPr lang="en-US" sz="2800" dirty="0"/>
            </a:br>
            <a:r>
              <a:rPr lang="en-US" sz="2000" dirty="0"/>
              <a:t>Office hours Tues 2-3pm &amp; 5-6pm, Fri 9-11am in STEM 237E (or by appt)</a:t>
            </a:r>
            <a:br>
              <a:rPr lang="en-US" sz="2000" dirty="0"/>
            </a:br>
            <a:r>
              <a:rPr lang="en-US" sz="2000" dirty="0"/>
              <a:t>Please make an appointment ahead of time if you plan to visit office hours.</a:t>
            </a:r>
            <a:r>
              <a:rPr lang="en-US" sz="1200" dirty="0"/>
              <a:t> </a:t>
            </a:r>
            <a:endParaRPr lang="en-US" sz="2800" dirty="0"/>
          </a:p>
        </p:txBody>
      </p:sp>
      <p:pic>
        <p:nvPicPr>
          <p:cNvPr id="1026" name="Picture 2" descr="http://www.tamusa.edu/brandguide/pnglogos/TAMUSA_final_logo-1.png">
            <a:extLst>
              <a:ext uri="{FF2B5EF4-FFF2-40B4-BE49-F238E27FC236}">
                <a16:creationId xmlns:a16="http://schemas.microsoft.com/office/drawing/2014/main" id="{0730068F-A1ED-5B49-A2DA-C705A9C6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6214" y="4544291"/>
            <a:ext cx="4015785" cy="231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283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0120BF3-A2EC-9946-B255-4C6F49DF897D}"/>
              </a:ext>
            </a:extLst>
          </p:cNvPr>
          <p:cNvGraphicFramePr>
            <a:graphicFrameLocks noGrp="1"/>
          </p:cNvGraphicFramePr>
          <p:nvPr/>
        </p:nvGraphicFramePr>
        <p:xfrm>
          <a:off x="139485" y="1348353"/>
          <a:ext cx="11778712" cy="3429000"/>
        </p:xfrm>
        <a:graphic>
          <a:graphicData uri="http://schemas.openxmlformats.org/drawingml/2006/table">
            <a:tbl>
              <a:tblPr>
                <a:tableStyleId>{5940675A-B579-460E-94D1-54222C63F5DA}</a:tableStyleId>
              </a:tblPr>
              <a:tblGrid>
                <a:gridCol w="1115878">
                  <a:extLst>
                    <a:ext uri="{9D8B030D-6E8A-4147-A177-3AD203B41FA5}">
                      <a16:colId xmlns:a16="http://schemas.microsoft.com/office/drawing/2014/main" val="1037497751"/>
                    </a:ext>
                  </a:extLst>
                </a:gridCol>
                <a:gridCol w="5471075">
                  <a:extLst>
                    <a:ext uri="{9D8B030D-6E8A-4147-A177-3AD203B41FA5}">
                      <a16:colId xmlns:a16="http://schemas.microsoft.com/office/drawing/2014/main" val="93560305"/>
                    </a:ext>
                  </a:extLst>
                </a:gridCol>
                <a:gridCol w="2169467">
                  <a:extLst>
                    <a:ext uri="{9D8B030D-6E8A-4147-A177-3AD203B41FA5}">
                      <a16:colId xmlns:a16="http://schemas.microsoft.com/office/drawing/2014/main" val="698014054"/>
                    </a:ext>
                  </a:extLst>
                </a:gridCol>
                <a:gridCol w="3022292">
                  <a:extLst>
                    <a:ext uri="{9D8B030D-6E8A-4147-A177-3AD203B41FA5}">
                      <a16:colId xmlns:a16="http://schemas.microsoft.com/office/drawing/2014/main" val="3738210178"/>
                    </a:ext>
                  </a:extLst>
                </a:gridCol>
              </a:tblGrid>
              <a:tr h="299083">
                <a:tc>
                  <a:txBody>
                    <a:bodyPr/>
                    <a:lstStyle/>
                    <a:p>
                      <a:pPr algn="l" fontAlgn="ctr"/>
                      <a:r>
                        <a:rPr lang="en-US" sz="2000" b="1" u="none" strike="noStrike" dirty="0">
                          <a:effectLst/>
                          <a:latin typeface="+mn-lt"/>
                        </a:rPr>
                        <a:t>Date</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ctr"/>
                      <a:r>
                        <a:rPr lang="en-US" sz="2000" b="1" u="none" strike="noStrike" dirty="0">
                          <a:effectLst/>
                          <a:latin typeface="+mn-lt"/>
                        </a:rPr>
                        <a:t>Topic (reading)</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ctr"/>
                      <a:r>
                        <a:rPr lang="en-US" sz="2000" b="1" u="none" strike="noStrike" dirty="0">
                          <a:effectLst/>
                          <a:latin typeface="+mn-lt"/>
                        </a:rPr>
                        <a:t>Due</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b"/>
                      <a:r>
                        <a:rPr lang="en-US" sz="2000" b="1" u="none" strike="noStrike" dirty="0">
                          <a:effectLst/>
                          <a:latin typeface="+mn-lt"/>
                        </a:rPr>
                        <a:t>Also Due</a:t>
                      </a:r>
                      <a:endParaRPr lang="en-US" sz="2000" b="1" i="0" u="none" strike="noStrike" dirty="0">
                        <a:solidFill>
                          <a:srgbClr val="000000"/>
                        </a:solidFill>
                        <a:effectLst/>
                        <a:latin typeface="+mn-lt"/>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4216548688"/>
                  </a:ext>
                </a:extLst>
              </a:tr>
              <a:tr h="299083">
                <a:tc>
                  <a:txBody>
                    <a:bodyPr/>
                    <a:lstStyle/>
                    <a:p>
                      <a:pPr algn="l" fontAlgn="ctr"/>
                      <a:r>
                        <a:rPr lang="en-US" sz="2000" b="1" u="none" strike="noStrike" dirty="0">
                          <a:effectLst/>
                          <a:latin typeface="+mn-lt"/>
                        </a:rPr>
                        <a:t>23-Mar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Discrimination &amp; Peak Shift (Ch 8)</a:t>
                      </a:r>
                      <a:endParaRPr lang="en-US" sz="2000" b="0" i="0" u="none" strike="noStrike" dirty="0">
                        <a:solidFill>
                          <a:srgbClr val="000000"/>
                        </a:solidFill>
                        <a:effectLst/>
                        <a:latin typeface="+mn-lt"/>
                      </a:endParaRPr>
                    </a:p>
                  </a:txBody>
                  <a:tcPr marL="9525" marR="9525" marT="9525" marB="0" anchor="b"/>
                </a:tc>
                <a:tc gridSpan="2">
                  <a:txBody>
                    <a:bodyPr/>
                    <a:lstStyle/>
                    <a:p>
                      <a:pPr algn="l" fontAlgn="b"/>
                      <a:r>
                        <a:rPr lang="en-US" sz="2000" u="none" strike="noStrike" dirty="0" err="1">
                          <a:effectLst/>
                          <a:latin typeface="+mn-lt"/>
                        </a:rPr>
                        <a:t>Dunsmoor</a:t>
                      </a:r>
                      <a:r>
                        <a:rPr lang="en-US" sz="2000" u="none" strike="noStrike" dirty="0">
                          <a:effectLst/>
                          <a:latin typeface="+mn-lt"/>
                        </a:rPr>
                        <a:t> presentation/summary</a:t>
                      </a:r>
                      <a:endParaRPr lang="en-US" sz="2000" b="0" i="0" u="none" strike="noStrike" dirty="0">
                        <a:solidFill>
                          <a:srgbClr val="000000"/>
                        </a:solidFill>
                        <a:effectLst/>
                        <a:latin typeface="+mn-lt"/>
                      </a:endParaRPr>
                    </a:p>
                  </a:txBody>
                  <a:tcPr marL="9525" marR="9525" marT="9525" marB="0" anchor="b"/>
                </a:tc>
                <a:tc hMerge="1">
                  <a:txBody>
                    <a:bodyPr/>
                    <a:lstStyle/>
                    <a:p>
                      <a:endParaRPr lang="en-US"/>
                    </a:p>
                  </a:txBody>
                  <a:tcPr/>
                </a:tc>
                <a:extLst>
                  <a:ext uri="{0D108BD9-81ED-4DB2-BD59-A6C34878D82A}">
                    <a16:rowId xmlns:a16="http://schemas.microsoft.com/office/drawing/2014/main" val="2167176780"/>
                  </a:ext>
                </a:extLst>
              </a:tr>
              <a:tr h="552370">
                <a:tc>
                  <a:txBody>
                    <a:bodyPr/>
                    <a:lstStyle/>
                    <a:p>
                      <a:pPr algn="l" fontAlgn="ctr"/>
                      <a:r>
                        <a:rPr lang="en-US" sz="2000" b="1" u="none" strike="noStrike" dirty="0">
                          <a:effectLst/>
                          <a:latin typeface="+mn-lt"/>
                        </a:rPr>
                        <a:t>30-Mar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Extinction (Ch 9)</a:t>
                      </a:r>
                      <a:endParaRPr lang="en-US" sz="2000" b="0" i="0" u="none" strike="noStrike" dirty="0">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8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Van den Akker &amp; Engelhard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472434195"/>
                  </a:ext>
                </a:extLst>
              </a:tr>
              <a:tr h="299083">
                <a:tc>
                  <a:txBody>
                    <a:bodyPr/>
                    <a:lstStyle/>
                    <a:p>
                      <a:pPr algn="l" fontAlgn="ctr"/>
                      <a:r>
                        <a:rPr lang="en-US" sz="2000" b="1" u="none" strike="noStrike" dirty="0">
                          <a:effectLst/>
                          <a:latin typeface="+mn-lt"/>
                        </a:rPr>
                        <a:t>6-Apr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No new topic, do the exam this week.</a:t>
                      </a:r>
                      <a:endParaRPr lang="en-US" sz="2000" b="0" i="0" u="none" strike="noStrike" dirty="0">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9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Perdue &amp; Hanus 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161892244"/>
                  </a:ext>
                </a:extLst>
              </a:tr>
              <a:tr h="299083">
                <a:tc>
                  <a:txBody>
                    <a:bodyPr/>
                    <a:lstStyle/>
                    <a:p>
                      <a:pPr algn="l" fontAlgn="ctr"/>
                      <a:r>
                        <a:rPr lang="en-US" sz="2000" b="1" u="none" strike="noStrike" dirty="0">
                          <a:effectLst/>
                          <a:latin typeface="+mn-lt"/>
                        </a:rPr>
                        <a:t>13-Apr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Comparative Cognition (Ch 11 &amp; 12)</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Exam 2</a:t>
                      </a:r>
                      <a:endParaRPr lang="en-US" sz="2000" b="0" i="0" u="none" strike="noStrike">
                        <a:solidFill>
                          <a:srgbClr val="000000"/>
                        </a:solidFill>
                        <a:effectLst/>
                        <a:latin typeface="+mn-lt"/>
                      </a:endParaRPr>
                    </a:p>
                  </a:txBody>
                  <a:tcPr marL="9525" marR="9525" marT="9525" marB="0" anchor="b"/>
                </a:tc>
                <a:tc>
                  <a:txBody>
                    <a:bodyPr/>
                    <a:lstStyle/>
                    <a:p>
                      <a:pPr algn="l" fontAlgn="b"/>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73828305"/>
                  </a:ext>
                </a:extLst>
              </a:tr>
              <a:tr h="552370">
                <a:tc>
                  <a:txBody>
                    <a:bodyPr/>
                    <a:lstStyle/>
                    <a:p>
                      <a:pPr algn="l" fontAlgn="ctr"/>
                      <a:r>
                        <a:rPr lang="en-US" sz="2000" b="1" u="none" strike="noStrike" dirty="0">
                          <a:effectLst/>
                          <a:latin typeface="+mn-lt"/>
                        </a:rPr>
                        <a:t>20-Apr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Observation &amp; Motor Skills</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11/12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Hebranson &amp; Tennie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142152998"/>
                  </a:ext>
                </a:extLst>
              </a:tr>
              <a:tr h="552370">
                <a:tc>
                  <a:txBody>
                    <a:bodyPr/>
                    <a:lstStyle/>
                    <a:p>
                      <a:pPr algn="l" fontAlgn="ctr"/>
                      <a:r>
                        <a:rPr lang="en-US" sz="2000" b="1" u="none" strike="noStrike" dirty="0">
                          <a:effectLst/>
                          <a:latin typeface="+mn-lt"/>
                        </a:rPr>
                        <a:t>27-Apr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Conclusion &amp; Review</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McGuigan &amp; Thompson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651690398"/>
                  </a:ext>
                </a:extLst>
              </a:tr>
              <a:tr h="299083">
                <a:tc>
                  <a:txBody>
                    <a:bodyPr/>
                    <a:lstStyle/>
                    <a:p>
                      <a:pPr algn="l" fontAlgn="ctr"/>
                      <a:r>
                        <a:rPr lang="en-US" sz="2000" b="1" u="none" strike="noStrike" dirty="0">
                          <a:effectLst/>
                          <a:latin typeface="+mn-lt"/>
                        </a:rPr>
                        <a:t>11-May</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Final exam date</a:t>
                      </a:r>
                      <a:endParaRPr lang="en-US" sz="2000" b="0" i="1"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Final exam</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dirty="0">
                          <a:effectLst/>
                          <a:latin typeface="+mn-lt"/>
                        </a:rPr>
                        <a:t>Final paper due 11:59pm</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652402850"/>
                  </a:ext>
                </a:extLst>
              </a:tr>
            </a:tbl>
          </a:graphicData>
        </a:graphic>
      </p:graphicFrame>
    </p:spTree>
    <p:extLst>
      <p:ext uri="{BB962C8B-B14F-4D97-AF65-F5344CB8AC3E}">
        <p14:creationId xmlns:p14="http://schemas.microsoft.com/office/powerpoint/2010/main" val="1812528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a:t>
            </a:r>
          </a:p>
        </p:txBody>
      </p:sp>
      <p:sp>
        <p:nvSpPr>
          <p:cNvPr id="3" name="Content Placeholder 2"/>
          <p:cNvSpPr>
            <a:spLocks noGrp="1"/>
          </p:cNvSpPr>
          <p:nvPr>
            <p:ph idx="1"/>
          </p:nvPr>
        </p:nvSpPr>
        <p:spPr/>
        <p:txBody>
          <a:bodyPr/>
          <a:lstStyle/>
          <a:p>
            <a:r>
              <a:rPr lang="en-US" dirty="0"/>
              <a:t>Define and cite examples of social and asocial learning</a:t>
            </a:r>
          </a:p>
          <a:p>
            <a:r>
              <a:rPr lang="en-US" dirty="0"/>
              <a:t>Differentiate theories/formulas between social and asocial learning </a:t>
            </a:r>
          </a:p>
          <a:p>
            <a:r>
              <a:rPr lang="en-US" dirty="0"/>
              <a:t>Cite examples of over-imitation</a:t>
            </a:r>
          </a:p>
          <a:p>
            <a:r>
              <a:rPr lang="en-US" dirty="0"/>
              <a:t>Describe features of Bandura’s social-cognitive theory</a:t>
            </a:r>
          </a:p>
        </p:txBody>
      </p:sp>
    </p:spTree>
    <p:extLst>
      <p:ext uri="{BB962C8B-B14F-4D97-AF65-F5344CB8AC3E}">
        <p14:creationId xmlns:p14="http://schemas.microsoft.com/office/powerpoint/2010/main" val="2779060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170A-1E16-ED48-8393-67ECE07CBC28}"/>
              </a:ext>
            </a:extLst>
          </p:cNvPr>
          <p:cNvSpPr>
            <a:spLocks noGrp="1"/>
          </p:cNvSpPr>
          <p:nvPr>
            <p:ph type="title"/>
          </p:nvPr>
        </p:nvSpPr>
        <p:spPr/>
        <p:txBody>
          <a:bodyPr/>
          <a:lstStyle/>
          <a:p>
            <a:r>
              <a:rPr lang="en-US" dirty="0"/>
              <a:t>Observational learning</a:t>
            </a:r>
          </a:p>
        </p:txBody>
      </p:sp>
      <p:sp>
        <p:nvSpPr>
          <p:cNvPr id="3" name="Content Placeholder 2">
            <a:extLst>
              <a:ext uri="{FF2B5EF4-FFF2-40B4-BE49-F238E27FC236}">
                <a16:creationId xmlns:a16="http://schemas.microsoft.com/office/drawing/2014/main" id="{A1D6BF35-C887-4643-A186-579A79ADF134}"/>
              </a:ext>
            </a:extLst>
          </p:cNvPr>
          <p:cNvSpPr>
            <a:spLocks noGrp="1"/>
          </p:cNvSpPr>
          <p:nvPr>
            <p:ph idx="1"/>
          </p:nvPr>
        </p:nvSpPr>
        <p:spPr/>
        <p:txBody>
          <a:bodyPr/>
          <a:lstStyle/>
          <a:p>
            <a:r>
              <a:rPr lang="en-US" dirty="0"/>
              <a:t>Definition used to be: Learning from the experiences of a model. </a:t>
            </a:r>
          </a:p>
          <a:p>
            <a:pPr lvl="0"/>
            <a:r>
              <a:rPr lang="en-US" dirty="0"/>
              <a:t>More recent, broader: Learning by </a:t>
            </a:r>
            <a:r>
              <a:rPr lang="en-US" u="sng" dirty="0"/>
              <a:t>observing events and their consequences</a:t>
            </a:r>
            <a:r>
              <a:rPr lang="en-US" dirty="0"/>
              <a:t>. </a:t>
            </a:r>
          </a:p>
          <a:p>
            <a:r>
              <a:rPr lang="en-US" dirty="0"/>
              <a:t>Allows two types of observational learning: social and asocial</a:t>
            </a:r>
          </a:p>
          <a:p>
            <a:endParaRPr lang="en-US" dirty="0"/>
          </a:p>
        </p:txBody>
      </p:sp>
    </p:spTree>
    <p:extLst>
      <p:ext uri="{BB962C8B-B14F-4D97-AF65-F5344CB8AC3E}">
        <p14:creationId xmlns:p14="http://schemas.microsoft.com/office/powerpoint/2010/main" val="3403074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a:bodyPr>
          <a:lstStyle/>
          <a:p>
            <a:r>
              <a:rPr lang="en-US" dirty="0"/>
              <a:t>What is the social version of </a:t>
            </a:r>
            <a:br>
              <a:rPr lang="en-US" dirty="0"/>
            </a:br>
            <a:r>
              <a:rPr lang="en-US" dirty="0"/>
              <a:t>observational learning?</a:t>
            </a:r>
          </a:p>
        </p:txBody>
      </p:sp>
      <p:sp>
        <p:nvSpPr>
          <p:cNvPr id="6" name="Content Placeholder 5">
            <a:extLst>
              <a:ext uri="{FF2B5EF4-FFF2-40B4-BE49-F238E27FC236}">
                <a16:creationId xmlns:a16="http://schemas.microsoft.com/office/drawing/2014/main" id="{85349C4B-328A-F04D-A210-937B8501EA70}"/>
              </a:ext>
            </a:extLst>
          </p:cNvPr>
          <p:cNvSpPr>
            <a:spLocks noGrp="1"/>
          </p:cNvSpPr>
          <p:nvPr>
            <p:ph idx="1"/>
          </p:nvPr>
        </p:nvSpPr>
        <p:spPr>
          <a:xfrm>
            <a:off x="838200" y="1962105"/>
            <a:ext cx="10515600" cy="4725298"/>
          </a:xfrm>
        </p:spPr>
        <p:txBody>
          <a:bodyPr>
            <a:normAutofit/>
          </a:bodyPr>
          <a:lstStyle/>
          <a:p>
            <a:endParaRPr lang="en-US" dirty="0"/>
          </a:p>
          <a:p>
            <a:endParaRPr lang="en-US" dirty="0"/>
          </a:p>
          <a:p>
            <a:pPr lvl="0"/>
            <a:r>
              <a:rPr lang="en-US" dirty="0"/>
              <a:t>An observer (0) views a model’s behavior (M</a:t>
            </a:r>
            <a:r>
              <a:rPr lang="en-US" baseline="-25000" dirty="0"/>
              <a:t>B</a:t>
            </a:r>
            <a:r>
              <a:rPr lang="en-US" dirty="0"/>
              <a:t>) and its positive and/or negative consequences (S</a:t>
            </a:r>
            <a:r>
              <a:rPr lang="en-US" baseline="30000" dirty="0"/>
              <a:t>+/-</a:t>
            </a:r>
            <a:r>
              <a:rPr lang="en-US" dirty="0"/>
              <a:t>). </a:t>
            </a:r>
          </a:p>
          <a:p>
            <a:pPr lvl="1"/>
            <a:r>
              <a:rPr lang="en-US" dirty="0"/>
              <a:t>If the consequences of the model’s behavior strengthen the observer’s tendency to behave in a similar way, behavior has been </a:t>
            </a:r>
            <a:r>
              <a:rPr lang="en-US" b="1" dirty="0"/>
              <a:t>vicariously reinforced</a:t>
            </a:r>
            <a:r>
              <a:rPr lang="en-US" dirty="0"/>
              <a:t>. </a:t>
            </a:r>
          </a:p>
          <a:p>
            <a:pPr lvl="1"/>
            <a:r>
              <a:rPr lang="en-US" dirty="0"/>
              <a:t>If weaken, then </a:t>
            </a:r>
            <a:r>
              <a:rPr lang="en-US" b="1" dirty="0"/>
              <a:t>vicariously punished</a:t>
            </a:r>
            <a:r>
              <a:rPr lang="en-US" dirty="0"/>
              <a:t>. </a:t>
            </a:r>
          </a:p>
          <a:p>
            <a:pPr lvl="1"/>
            <a:r>
              <a:rPr lang="en-US" dirty="0"/>
              <a:t>Usually model = observer</a:t>
            </a:r>
          </a:p>
          <a:p>
            <a:pPr lvl="0"/>
            <a:r>
              <a:rPr lang="en-US" dirty="0"/>
              <a:t>A hypothetical example: You see a woman sitting at a table with a box on it that reads, “The Money Box. Take the Money and Run.”</a:t>
            </a:r>
          </a:p>
          <a:p>
            <a:endParaRPr lang="en-US" dirty="0"/>
          </a:p>
        </p:txBody>
      </p:sp>
      <p:sp>
        <p:nvSpPr>
          <p:cNvPr id="10244" name="AutoShape 4" descr="data:image/jpeg;base64,/9j/4AAQSkZJRgABAQAAAQABAAD/2wCEAAkGBhQSEBQUEhQUFRQWFBQVFBQUFRQUFRQUFBQVFRQUFBQXHCYeFxkkGRQUHy8gJCcpLCwsFh4xNTAqNSYrLCkBCQoKDgwOGg8PGikkHBwsLCwpLCwsLCwsKSwsKSwsKSwsLCwsLCwsLCwpLCksLCwpLCkqLCwsLCwpLCwsLCwvLP/AABEIAMIBAwMBIgACEQEDEQH/xAAcAAAABwEBAAAAAAAAAAAAAAAAAQIDBAUGBwj/xAA/EAACAQIEBAQDBgUCBAcAAAABAhEAAwQSITEFBkFREyJhcTKBkQcUI1KhsUJiwdHwcuEVM0PCNFNjgqKy8f/EABkBAAMBAQEAAAAAAAAAAAAAAAABAgMEBf/EACcRAQEAAgEEAQMEAwAAAAAAAAABAhEhAxIxQVETIjJCcYHwBJHB/9oADAMBAAIRAxEAPwDn2LtRVNilq+xmse0/WqvEWZrOVd8E8KGta7BWxFZDBIVNaTBYk1eKF7bWnQtRcPdqYhrojOgFpYWjFKFPRbEBShRgUMtAKFKAogKWBTARRgUcUcUETFCKXFDLQCIo4peWhloBuKKKdy0WWgG4ostO5aIigG8tEVpcURoBsrSStOkUgigG4pJFOEUkigEEUVKoqATR0DRTQCqFFNCkGRvKVMkfw6e+1RrFnMa1uMsi7ZbIB5lG0aHcGPfSqW1hiCSdNa83o5buq7M5owuCApBOWl4q/FV1zEzW+WUjKRa4bG61cYfE6VlbN4Cpf/EYFGHUK4tG+PAo7ONmsocaWOlXnDLZq51LamzS9tNNPhabsJpT4FdEQILSgKMUdMgijihR0AIoUdCgBRUKFACipUUUUAVEaVFFFAJIpJFLNEaAQRSCKcIpJFAIIpBFOEUkigGiKTThpBoBNFRmioAUVHRUBmeFY97baAwNx0I9P7VeYqznVWX4ZObode49D+9Z7FKVgq06AgjYSJj21q74JfzkA7HfWPevD3q7j0MePtyZ7iR1I7E1TXJmtJxzA5bhI+E7e/X/AD1qjv267Pym3PZq6RxcNOK5NJCU/hrBJo7dJWnC8HNanA4WBUDhOG0FX9q3pXV08NItKRacAogKUBWyAApUUKFACjoUBQB0VHQoAqOKFHQBUaqSYAk9hTliwXaB/sB3NW9tltQBv/E3U/7VGWXarHG1X2uFMRLQo6TuflTn/DF2LmfQD+9SLl8tr/X9+1RDixMfrpqaxvUrWYQ3d4cRsQe3Q1DIqyDTt0+lIxViQTlgj9e9Xj1PVTlh8K4ikmlGiNbMiCKQRThpBoBsikkUs0k0A2aKlGkGgBRUJoUBl+HpuJ22Vo1B+ehBpzCDK5UQDM5TsY0kEb1EsyIDAOB0JH0BOtXeF4lbIhkEHfy6iNiP2JrxssXfuZc+1xg7a3LQVwzEgrpB66H096zPEOBlGII9j3Fanh9hWXyuSkaw0NP5ZG9PcT4aMn4YJKdNWJBEnU71r0rq6GeO5wwZ4ZUjCYGDVgzg0kvFdVxcyzwAirNblUFrGVJ+/aVcz0Oza48UUPvAqhucRNNrxE0fVhdjSLdFOA1TYXFE1aWWrTHLabNHqFAUdWgBQoUKAFGokwN6O3aLbfPsPepagW9tSdz/AG7VGWUxXjjtJUC0sDf+I9/b0FRgobUz6Ui/fkf0pAuSojpoa5rdtpNHcOhBggsNvKJb6TVTf5nwt274IYqwYoGgrLjQjX99ParXDY/IwIgn1qFiOXcHcxJxQRlvSXIVvIzxBbJ3o4CXwjEgCSNpHYyDBke4q4vcRUJmYeTYt+WdifT1rI8T4rctqSlpo1OZysHvoCSPasRxPnG8+ZGICtpl1GnaIpSWi6dBvCGMREmI1EdINNmuc4LmG4hGRsvpoVPuDWw4DzTbukJfi2x0D/8ATPv+X9vauuZRhcVoRSSK0B5fMafWol/grDpT3C0qCKQRVmeFNTR4Y3ajZK4ikkVOPDm7UX/DW7UbCBFCrQcGahRuG5qraz+9SLL+/wAia19zkUg7VN4fyPrqK47jtv3M3w/iZGhHsY6+o/rWlwWJk6sRIjTUmdQfQb1f2ORkjUVT8Vwtm0wtGVYkZWIJWOjDuu+3ass+nqb20w6lU/G+AyBdskHSXCn/AOYH71TDhd1thW0TNZuFLggiNTEFTsVPUHQztVvg8RaW0WKgsCsbQczR33Harwz9Us8fcYTh/KV1jrNXFrkpyRvFbzhPG8K+khG83lbQEAkCGOmwB+dTVxdpmR1YZfMjA6Q0iJ7EEbdmnbWrlxvhnzGTwnIoI1FO3ORF7Vpl4kiPdZ28qK0dkRDDMe7M+gHYCn+EcUS9KhpuZRcZIgorGFB/T6z1p8eCYV+TCp0FSbfLbAda6A2HFUnGeYLWHJUwbmWcsx2iZ9xt/Squcwm6XbtlrvB2HSolzDMNxV3gOcbd3MXyppaChtBmctmaeq5VzfpV8/DUdQwGjAEexEiqw60y8FcNMCUNSLWG6tp2HU+/YVZ8XZEbKkEjcxI9h3qju4j9dhrNGXU9RWOHyfvYmBpHoAKiXMb0P+f1pi/f6a/T9qh3cTPf6Vk0S2xkVHucRKmVIn12PvUXMTpRG0fT60jSV4pPof0+VJuY9hJ1Hr/cVCuWI3j5TSEtgn4p9yelGgs7K+KPxHbJ/wCWvlnT4mI1M9pin+Bcs2L2LRPBQqTLZvMSBqZnppVWLDjYyK0HJN9hjrUjfMDJA0yGiRNba99nHDW+LBWNeylP/qRUK59k3DOmHK/6b14f99at3pE1ohA4XwS3hrYtWs+QfCHcvl9AW1A9Kcu4YHpUmaOKZIIwS9qB4evapLChTCC3DF7Un/hy9qmk02xo2DQwi0KczUKAbe0p6UuzbA6Um2tSAtIzHFcZ4dlm82m5UoCv8wz6H2NcU5i4kzXC/iKrA6C2CoDD+I2yfLO/l0mu1cRwAvW2Qkie0f1B0rlPFPstvm40WgwJ8kPM/IQF+cCubrTK60qXSjwPNNxjat3IYAlZHUEyCD0gzp2JFa3CYkEZTqrFh2+Y9fWslxDlT7rd8N3tAiDcGe4UtzsWYLqw7LJp3h2N8K7GbMp/i1ggnRlBAI+YrC5WXlpjVtxNLuHZnVmyMpCt1XMNVbsYJ2qpHGMtmFcqSVGXXI3xSX10YSIgd62XD8UGfwSAxI1QydCIGYbRFVvMf2cK9s/d8yuPNvIZh0gjy+/6VX04MorF5gJQKxUgMCykEs+WfiY/w5pMdZ61bYPmO4loIi+Eb7hi6sQ1y38MZ4zKNDqO5Paee4HiF43DbNslwSH0GYFTHmMQPetbhcFeVkuv+GigeZ3KHIkDT+IEjQaaAVH3Y8J1vw7RgituzatsQCUJ8hIAgZmIOhA1Gp11EzXJ+bOIm5fcWpZQcqsYkwdI/U/T5LvcQPhu1lwwuMyTnBkkg5ETNnKmF8x6DWqLjFy1h7bLed/GImFe3kEnUwuc3NZ0Zl9qrqd3VnbIckxOcFtF8SgYOw/itrDXGRBmOUgwRofKOxFdnx/Gba2M4dRKgpqCTI0hRv8AtpXCW+0lbM/c8OtvVWD3D4jq4XIXTQBZBOhkelUeD5kueMbzzcYzmLGSZ9T1ro6XSuERbt1S7j5JMjXvuewqG7Meu/y0rKYfnZG+Ish9QOvqKnjiCPrmBHSDNWpZPHUg027D2qD43aid5FIz4xQ1jp+tJu4kAetQXva0rxup/wAimRxrhO5psP5hB6gfM0y9yakYMjNGk7wBGk0BY2LwkqRr+n+4q14FfIv2mG4dd9dCY0PaDVHfEgn+MHT+3tVny6fFu2w0wLqDTRvMYPsQaUFdcaiL1INuklK1Zo3iUsGnVtClQKAjsKQTUkrSHtUEhu1M3KltYpq4kUwjCaFKoUtGfUU6BTwt1TcQ5iRLZuIPEVHC3QJDJPoetTllJ5OTa3RaXdwwdSrbEEGCQfqNRVI/MS2rrZ5ytYW6gOmvmJSdpMae1ZnD8WvJcZ3cIwt3XRTOXM7MLi/yuDEA75Y61F6kg0m4jlOxeugI1q1ld1Fs2kuMWSCXzMZbQz5pGtUnMvKFq3mRG8S4QrEkMCizrBByawek9qUvHXe94lqVYkl3IBGoK/C2nwwProai4vioAKWVzN8TeUSWPXTrJ29q5rljl6a4468j4FxAIVChiYAL9SF0j02rYYbGg9dyY+kkR1rC3uBXltm62RDnKQXUTk+MsxI8wOkAGSCKjYHm/wAFst7ykMVJGbfrMjQ1Utx8ncpfDYcc4E9wTh7nguxhmgFDPcSDJ0Eifaufcd5Xx9tpfNdU6lrZZhoJJfYj6AaVub/NluzYNx3lAJ8vmJJ6DvM1ynmvn6/jCVnw7IJi2p313uH+I/oKuYdxZXRzG814nDK1ixfCKyjO1h5zSJIz9CNjHrrWUZiTJ3O5oFqLNXRJJNRlbsKdNwwIGlM0M+kVRATQBpJakk96As8Hxi5b2bT1qUeZbhGy/rVGGoxc/wA6UtQbWjcdu+g+W9OPzE5EZQO5knTtFVQu/wCf7UrN0/TrRqFtKucZuk/FA6QAKu+ULRLs7EnTeQflvO9Iw/K0qGYsJiB5RP6mtCLKWVGUAnrGk/TSam2KkOukvPUbe/att9nXL7m+b5gW1IMdTcjb2AKmsdhbLOyBd2YCOsnT9yBXauAcN+74dLZ+ICXPdjv/AG+VKQ7Vk1NtR56SapJMUzcMU/NIdZpgyt6n1eol21Qtk0El0zeUUnPTTvNMDyChTfh0KDUFnmX7zZcKVF5WDWQCR4kapoe8FSKzjcZLXb18KBZN5DctsNdFyuD2bzPod+m1ZC3jSrFk8mua2wcynWJjUfQ0u5xV3ZmaLjkks6BgzaAGSsSNNjXn3qb8+Wna0GM4mLStbt3FvK0KC5i4E0/DdGjQZRBB0I0OsVAxfFiMzuM7GT5mDFdAIYgZngDqTtV1wPki7f8APcX7umwBE3CIGw2HpNX3G+VrdvDrZw9r/mui3bpIzFSwGUtvqSNhGhqvp5Zc0+7GOW4nily4wkiBsNFUTqNBUnB34uCSVIdTKiW8vUT161J5r5WbC3POAqEkrF1W0G06Tt6Cs9e4xbVoUZu0HQabZiB86x7Mt8Q7dutcPazdtLaUobwUXTeLshN52J8MXV1Bgn51hedcK+GtYdLjWhe/FLqrC5cUPDeJcPR2JAjsm9ZPEc4XQhRWyqdDG5A6Zj01J0qmfGE7T66dfU12TDc+5n4dk5S+zdsZhbRxGJbwWPiNaRRnMgQrXj0jWI0nvXLOJcv33xN1bOFvBfEcJbW3cbKoYgLMGTA3mrDlr7T8ZgYCOHt6fhXCWAA6KQZT5aelX/FPt+xb6WbVq16uWun5bAfQ1rOOIlQYT7LeIuJGGZR/6jW7f6M0/pVTxnlnEYWPHRUzEgee2xMb6KTpU7F898TxI1vXiNSRbXKNe+RRpVInCcRc2tXm9SrfuaoI00WYVLu8vYhd7Nz6U0eFXhvbYfKjY0ZLCkGKeThznYVPwvLbsdSB9P60bGlTFKVSTA39NTWwwHKFvd8x+entpV3YwFu3IRIHcKB9D1pXI9MJhOA3n2UqO7aad60fBeWrdtwbnmI1823yX+81ZYvFmRkA9Zmmnx4ESfN00/YDep3aeosbuJEny6DQdqaN8MZPfQdyPSoikneR771qeTeTbmIuJcZYsqwJYjR8p+FR1naaRtP9nXLQyjFXQS0/hA9hoXj329pres4oJhwAAAAAIAGgAGwApq4lWgYNOGKY8OlqhoB1RQy0dpKdYRTCMbE0l7ECnWamrz6UBDemDbpTb0M9AFlNCh4tCgPN+LxzBpUkA7A9NOtb/kS9aDoWVgWS2FQyPHuPcJNyOqqBpOmlc3uIOp67/t/nrWp5K4aXvKEuw7K4yIJcbLufhBBJkbAGuTDirzytdzNysTzn9qGHwk20AvX1IIWfw7bjbxGG5H5R84qBz39o6YQPhrALXspXOCAtuRAIgklh20rh9xCxk/r/AJqa6kLXmLnC/jLviX7mY7AAAKo7Ko0AqmN4nv8AtTiYeTAEn2/YVbryxcWDe/C9GBLx/oG2/WKVsx8hSKG6ACrDh3L17EGEV37kDQe5OgrR4fh9q0PKmZvzXPMPko0+s1OXGMEJuN5QDC7AAflUaD6VjetPS5id4D9laTmxLggfwW2mfd9h8q3GH4Ng7SwliwsDcqhPuWYSfeuergMQcj+Gyq0asCCR7do1B2oYzhgLP5hooJDBkloH4YETmJ0EaHuKm9XL4Fmq6JnRvgKwN8sED6aUWdG+Eq0aHLDfWuUuzgZSSAJ0WY02CrtH71dcF4dffwba3mtC6zACLioCDvKjXpqJjYxROpb6LXtvjg1jUf0qBxm7aRCAoJI10rM8WwOOwN42r9xm0BHnZ1ZWaQQZ0PkbfXfSjwXEBdGW4cpI8o67xr+lV9TnSpj7VqWhJgf/AJVxhOGQgLKJOoETp0k7VPwfBhbJO56Eim8a+sE67xvWm06MZWGpgDooj+lRsVfbYRTtwHKJ+m1RbVxQdVJ+f+TSMtcLPmO3Xt/vTmE4W15wlpJJ2CjU9yT2/Sr/AIHyliMYFeBbsnZ22IHVVG+29dN4Hy/awtvLbGp+Jz8Tn1PQem1VJRazHA/s3tW8r4g+I8AlNrYPY9WH0FbK2gAAAAAEADQAdgOlOlaTkqtILzxTReacKTRpYpAq2BSyKNLNOeHT0DStRu1MXpFN+PQDhNRb7TS/GorhFMIZps61IamCtAFko6AFCgPMj6mPkK6xydypiFfOXGFORHS2oW8G8uXxGBOxkxrufSshwDla9iEui2hzqqi5bdAp0JPkdphgcumhImuscteGuHHh2TY6MrDz5l0JY+81hhj8ishzxyFiMQyeC1htzcdrdu07P7onwx0nvM1V8G+xN2YHFX1C/lsgsx/9zAAfQ11dlmjRCK3CowXKGGwlllw9lQxUguQHuN6Fm3HpoK5FxRTnYdiRrI2O0HUe1dzxNtmQwXB3GQgNPpOn1rlHMlh3vE35QgwXe01s5ejMyAhvpXL/AJE3qrxrGHFMpIA+Rkj9dqkYi98JUsCfhETBnbX10oYm0CxKsSB/GBAI7+bUU7hVRmWDGUHKCNGHf6/3rn7tKlvh0XkTmB7ODum8FZRIzl1Zlz6AraOpQEiR6jTQ1D5j4kLqjB3EAv2bt3wgoDI8qGRA+4BBuBR0zJ2rO2seLR8a34YyMPwnIZiCIY5WGqmW1Gok+lROJ423ec3LZcDMclomXtiF8M+NsQGEDYgAVpM9zlGvhbWsRhLtzGNbm3bNtCtrJJRBkdmSTqUuJlPdXJkAGnW5sNm14YEZb978K9bUoQzs2eDrbur5NjqG02M524b96+CttvHK5gbSQ1yAS1zy9SDqQNe2tU1yS0eYnsZnTbWns5PlrsXijjCbjMxIAWJcqAGaIZmYkQZ3jWouDwQ8UPcXMqOjXQpiLfiIhjqPiG3eotvipW3bRRlPlzH949PWlnjJtuAAGWTmVlMXBElSVg5DGoB6U8dLvjh0Lm/E5sShssckXrVyyYQWrmGBZjnYhdU80DoB1NZmxi0bXL5jqAeg7/SqN8dcxZHiEsxdnV2JCCVVCYAJLEJbEk/w9zNBGs2boC5nUMQ1w5gVc6KzKCQF6R0mtJbamTR7juNuJ5iIT84Ex7gbfOp3LPEwTnTJnTYuMy5gNS69V9qslw+dSCNZ8ysBtuRG+ojXsazPE+APhmN7DibfVfyg7iPy7+1XBY79y5g7djB2LVk5rdu0qq35gBqxjqSSY9at7duRXIuQuekURJKlgHSZKMeqzttsNDXT8RzVhLKZ7mItIvq6zMTGX4pjWIq9s9aTjaowtKsYhbiK6EMjKGVhqGVhIIPaKWBT2CctGooyaE0gdoU2j05NMEPbBqvxFjWrImmmE0BBWxSbtmpjLREUwqWBFRruIira/aqF9yBNARfvVCpR4ZQoCm5dwj2vGNwybri7GkKzL5lHoIUVPuamotm/3p1yTtSB9acDU1ZSN6fyUwO5GRp0EGSCR+o1HyrjfMPFbj3LiG+5tgmLbXHdQAf17ya7QkAVxHmnid57twXHZhJCgwNJ02EHauX/ACPEViy/EMUGbUzrsqhFnb4VFAWyQJIBbKq7+WTqW7R/Wk3bZmS8egI/oaKwQ1xRPlXc/wCb96wgrcvy2lwrYvKbF1GTxLkl7DBvhurAgAqJhmHpTt7kInEmxac3iAhB8qICwDrcuATNqJmNyBrrFafkq5kuC07BlWUt3lzFLyN51suG1S6p1APSRWt4TgWQXHYQ924XYTMLAW2unZAPnNdXZPBd1ZLiODGBwty0vg3rzIHd7zeFcZ11BtKQBlGuUKwIOu9cexjvcuE/mMltAZOuwJG/rXV/tJ41buKcO1sOVlluLcUsjDcMhAIBEgj2ImuT4p7cABnzTDKIK/I9PY1nnd0a0j32JbMszsDtJ7D61ruF8Qtfd8rWbYuMM7XfEJPlckC3bWTaAKroRrpuDWcsYZXUqzi2VXMOuoYeQH80GfrXRvs55OuXVDHwPAdfxkWSWB+FXIEBwdQJkTroaMJbNRWXF5c8xl9jK65Tm1HlBO8gbRNOcIL+IqkEZjbJ0JBDfCSsiZ6T3rt3HOQcOEvXQjMy2Ctm0uyBLbgKi6ySWJneTVPY4QcPgcNiHW0rNaWxiQUN1LmHuKot3XtiNUCqSNN376udLtnJXKpPPjsnDrN3QMr285A6lCsEySNoiTvvpNU9nDO+GtXmSEuroNGG5BBI1kxsay3MXGLl1Gsi4rYWw02soKrcMhdM3maAdAZiTJrQcw8auYbguDsWcz/eldtBmdYylrVuB+dmM7gAj1qpe6nOIwXGLyWL7+BKx1U9TuFI3iTpUC9Dz/EWMywJYncmAJmf3rf2OQRhhh79xXOe2jw+ht3GQF0Kj4WBn5fMDQ4XDWjAhRGoIABk9dK0uXacm2b4F9q+JwVnD2XsDwEGSWVluOq6sFJaJAYdO012bDcw4e5ZF5bqm35AWBnKXy5Q0bHzr9a5fxXl23fDrdkqTKyBNs6+a2w1gduo0qIcemEa1ZuKVtXrS4fFMNbNwqqrbxNsbpcBGYr3Gm9Rc9TcK4adiw2PS4oKmJZlhtGDoSHUjuMp+lPzXI+V+ZbwvLbuHNGIsjNvmJzWhdB6yqFT33rqJxHY1eGXdEJjXAKj/edaaLzUe5VhObEU345qKL9KFygJXj0LmIgVAe4aI3Jpg/8AepoW21qHdMUvBkk0BaAihQFujoJm/DE1LtpRNhdal2bMClDRXFIzGp9yyDSfAEUBCa9p39K4tzbis19ylsIZgi3MSNCYMQa7LiLUGuP834AJfcEOYJJJgb66ZP61z9eXUXixt4XDuSo7sY/Tc1rOTuVUv3ER7hQXLN24hyyXZTEGfYn5e9UnDeD/AHi5ktqxMkDTSQJ/w12Plbl82rNrOAGUpod0torQo9SzsT/q9Knp47TWn5duFsJYLxmNpCY75RB99qm4vHpaXNcIVZAk7Sai2mCqFXQAAAdgBAFYnnbiN5bsWnT4f+U5UZlMZhlfyup00mfStssu2bEjN/aVx/xr+UqqqB5ZXzFe5MajtBIisJiMQxChQddFZhAA/ln370/xPiFw/hvnhScqxISdwoOw9JpqwzNGYtoMqgzI9FBJyjftXHvfNaY5aWXAuHmQzIWtNntkhgHzqqXSULDRhKkbTDCRXZOS72LRFDLdKFiWz4WzY00GYv4ikmI1ymY61Qcu8EW3ktplTFeCrrmOq4qw+cgj8ty1cAnqAe1dNwOK8W0j5SuZQSraMp6qfUGR8q7MMeGWV7qO45msrzuLCW1vX0sHXw815LjgAgtARCJO+9bIWqpeacMFsm6lprl5YFs27aXbiy2pRX8oP82sbwarKcCOI8wYO4FDuht4cgtZtOxQ6kDxVw4JNtCdAGOpI1aDXQuUeXLeN4cqXC6G09u5YvWmyXbNw2bZZrbR+YNI61zfm2/fuXl8QAJnJKi54zFlG927/wBR+mnlGoEQRW8+yHmlnz4d4yAKLZAAi4M5KmOrIpM9ch61jhdZaVfG2kPJDsD4+NxV8j/ll8iqnebaALcmBq23SDrWcu4drF823jMNVywcyzo0bgHsfWt7xDh9u9HiLmjbzMu/+kisB9pGHtWbVtMOFS4GLsEGqgiBcdt50gSdZO9a5+NnjUo+fUHKepESDpoAwj0+dQcdh0xCPblW80Mu4EdVE6GQdRsdqqeBceF1AHy+JER1YAasPX2/arTheGRLjZREwFMyeuYKewkb+vzw58xtLLOVOOS7oujw7h8MQc4zZlAO0IC06nzKCBuYro/C77lVXw8qKMqt4mcMFGUR5QTtuQKpQ8eZZkEEgQCP5geutXFjiZaAxE/m6H37GtcJJ4Y5RY+IaEzSfDNIt3wyypDDoQZH1rRBTrSluRTJJqHdvmaDWD3KK00modsk1MRIoIm/qal4GxGtMphzOtWtlNKYOqaFGBQoCuFLoUKABpBo6FARr1ZLncRhXj+UfIkSKOhU5/jQqeVbQEEAA+Lc1gTohA19BWztGhQongH1O1c05rvs1uGYkS+hJI0uPGhoUK5+v6NhMTpTWG/7v6GioVzT2t6S4Zhkm0+Vc/3a0M8DNEbZt6urdChXpsjy1i+dMS34i5mym9hVKyYKuQHUjaD1HWhQrPqev3DmPMf/AIG36Yy9bHoltEyIP5VzNA2GYxvU/wCxZB9/viBGRzHSVZCpj0k0KFY4/n/r/iv0uzPXIua8Mv3HxMq+IxbNcgZ2/FI1bc0KFdGU4v7VeDO8rmbGKB1Aw7MAdgy3EysB3EmD61pLR8inqFMHqJ31oUK58ff99Q8fN/vpcWPhH+fwMaesHy/M0KFWq+Gj4e029ddSPl2rOciMcl8dBcEDtof7ChQp/qx/lM/DL+GoFVeK+KhQraskrD7VLsb0KFASzU3D0KFAPGhQoU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6" name="AutoShape 6" descr="data:image/jpeg;base64,/9j/4AAQSkZJRgABAQAAAQABAAD/2wCEAAkGBhQSEBQUEhQUFRQWFBQVFBQUFRQUFRQUFBQVFRQUFBQXHCYeFxkkGRQUHy8gJCcpLCwsFh4xNTAqNSYrLCkBCQoKDgwOGg8PGikkHBwsLCwpLCwsLCwsKSwsKSwsKSwsLCwsLCwsLCwpLCksLCwpLCkqLCwsLCwpLCwsLCwvLP/AABEIAMIBAwMBIgACEQEDEQH/xAAcAAAABwEBAAAAAAAAAAAAAAAAAQIDBAUGBwj/xAA/EAACAQIEBAQDBgUCBAcAAAABAhEAAwQSITEFBkFREyJhcTKBkQcUI1KhsUJiwdHwcuEVM0PCNFNjgqKy8f/EABkBAAMBAQEAAAAAAAAAAAAAAAABAgMEBf/EACcRAQEAAgEEAQMEAwAAAAAAAAABAhEhAxIxQVETIjJCcYHwBJHB/9oADAMBAAIRAxEAPwDn2LtRVNilq+xmse0/WqvEWZrOVd8E8KGta7BWxFZDBIVNaTBYk1eKF7bWnQtRcPdqYhrojOgFpYWjFKFPRbEBShRgUMtAKFKAogKWBTARRgUcUcUETFCKXFDLQCIo4peWhloBuKKKdy0WWgG4ostO5aIigG8tEVpcURoBsrSStOkUgigG4pJFOEUkigEEUVKoqATR0DRTQCqFFNCkGRvKVMkfw6e+1RrFnMa1uMsi7ZbIB5lG0aHcGPfSqW1hiCSdNa83o5buq7M5owuCApBOWl4q/FV1zEzW+WUjKRa4bG61cYfE6VlbN4Cpf/EYFGHUK4tG+PAo7ONmsocaWOlXnDLZq51LamzS9tNNPhabsJpT4FdEQILSgKMUdMgijihR0AIoUdCgBRUKFACipUUUUAVEaVFFFAJIpJFLNEaAQRSCKcIpJFAIIpBFOEUkigGiKTThpBoBNFRmioAUVHRUBmeFY97baAwNx0I9P7VeYqznVWX4ZObode49D+9Z7FKVgq06AgjYSJj21q74JfzkA7HfWPevD3q7j0MePtyZ7iR1I7E1TXJmtJxzA5bhI+E7e/X/AD1qjv267Pym3PZq6RxcNOK5NJCU/hrBJo7dJWnC8HNanA4WBUDhOG0FX9q3pXV08NItKRacAogKUBWyAApUUKFACjoUBQB0VHQoAqOKFHQBUaqSYAk9hTliwXaB/sB3NW9tltQBv/E3U/7VGWXarHG1X2uFMRLQo6TuflTn/DF2LmfQD+9SLl8tr/X9+1RDixMfrpqaxvUrWYQ3d4cRsQe3Q1DIqyDTt0+lIxViQTlgj9e9Xj1PVTlh8K4ikmlGiNbMiCKQRThpBoBsikkUs0k0A2aKlGkGgBRUJoUBl+HpuJ22Vo1B+ehBpzCDK5UQDM5TsY0kEb1EsyIDAOB0JH0BOtXeF4lbIhkEHfy6iNiP2JrxssXfuZc+1xg7a3LQVwzEgrpB66H096zPEOBlGII9j3Fanh9hWXyuSkaw0NP5ZG9PcT4aMn4YJKdNWJBEnU71r0rq6GeO5wwZ4ZUjCYGDVgzg0kvFdVxcyzwAirNblUFrGVJ+/aVcz0Oza48UUPvAqhucRNNrxE0fVhdjSLdFOA1TYXFE1aWWrTHLabNHqFAUdWgBQoUKAFGokwN6O3aLbfPsPepagW9tSdz/AG7VGWUxXjjtJUC0sDf+I9/b0FRgobUz6Ui/fkf0pAuSojpoa5rdtpNHcOhBggsNvKJb6TVTf5nwt274IYqwYoGgrLjQjX99ParXDY/IwIgn1qFiOXcHcxJxQRlvSXIVvIzxBbJ3o4CXwjEgCSNpHYyDBke4q4vcRUJmYeTYt+WdifT1rI8T4rctqSlpo1OZysHvoCSPasRxPnG8+ZGICtpl1GnaIpSWi6dBvCGMREmI1EdINNmuc4LmG4hGRsvpoVPuDWw4DzTbukJfi2x0D/8ATPv+X9vauuZRhcVoRSSK0B5fMafWol/grDpT3C0qCKQRVmeFNTR4Y3ajZK4ikkVOPDm7UX/DW7UbCBFCrQcGahRuG5qraz+9SLL+/wAia19zkUg7VN4fyPrqK47jtv3M3w/iZGhHsY6+o/rWlwWJk6sRIjTUmdQfQb1f2ORkjUVT8Vwtm0wtGVYkZWIJWOjDuu+3ass+nqb20w6lU/G+AyBdskHSXCn/AOYH71TDhd1thW0TNZuFLggiNTEFTsVPUHQztVvg8RaW0WKgsCsbQczR33Harwz9Us8fcYTh/KV1jrNXFrkpyRvFbzhPG8K+khG83lbQEAkCGOmwB+dTVxdpmR1YZfMjA6Q0iJ7EEbdmnbWrlxvhnzGTwnIoI1FO3ORF7Vpl4kiPdZ28qK0dkRDDMe7M+gHYCn+EcUS9KhpuZRcZIgorGFB/T6z1p8eCYV+TCp0FSbfLbAda6A2HFUnGeYLWHJUwbmWcsx2iZ9xt/Squcwm6XbtlrvB2HSolzDMNxV3gOcbd3MXyppaChtBmctmaeq5VzfpV8/DUdQwGjAEexEiqw60y8FcNMCUNSLWG6tp2HU+/YVZ8XZEbKkEjcxI9h3qju4j9dhrNGXU9RWOHyfvYmBpHoAKiXMb0P+f1pi/f6a/T9qh3cTPf6Vk0S2xkVHucRKmVIn12PvUXMTpRG0fT60jSV4pPof0+VJuY9hJ1Hr/cVCuWI3j5TSEtgn4p9yelGgs7K+KPxHbJ/wCWvlnT4mI1M9pin+Bcs2L2LRPBQqTLZvMSBqZnppVWLDjYyK0HJN9hjrUjfMDJA0yGiRNba99nHDW+LBWNeylP/qRUK59k3DOmHK/6b14f99at3pE1ohA4XwS3hrYtWs+QfCHcvl9AW1A9Kcu4YHpUmaOKZIIwS9qB4evapLChTCC3DF7Un/hy9qmk02xo2DQwi0KczUKAbe0p6UuzbA6Um2tSAtIzHFcZ4dlm82m5UoCv8wz6H2NcU5i4kzXC/iKrA6C2CoDD+I2yfLO/l0mu1cRwAvW2Qkie0f1B0rlPFPstvm40WgwJ8kPM/IQF+cCubrTK60qXSjwPNNxjat3IYAlZHUEyCD0gzp2JFa3CYkEZTqrFh2+Y9fWslxDlT7rd8N3tAiDcGe4UtzsWYLqw7LJp3h2N8K7GbMp/i1ggnRlBAI+YrC5WXlpjVtxNLuHZnVmyMpCt1XMNVbsYJ2qpHGMtmFcqSVGXXI3xSX10YSIgd62XD8UGfwSAxI1QydCIGYbRFVvMf2cK9s/d8yuPNvIZh0gjy+/6VX04MorF5gJQKxUgMCykEs+WfiY/w5pMdZ61bYPmO4loIi+Eb7hi6sQ1y38MZ4zKNDqO5Paee4HiF43DbNslwSH0GYFTHmMQPetbhcFeVkuv+GigeZ3KHIkDT+IEjQaaAVH3Y8J1vw7RgituzatsQCUJ8hIAgZmIOhA1Gp11EzXJ+bOIm5fcWpZQcqsYkwdI/U/T5LvcQPhu1lwwuMyTnBkkg5ETNnKmF8x6DWqLjFy1h7bLed/GImFe3kEnUwuc3NZ0Zl9qrqd3VnbIckxOcFtF8SgYOw/itrDXGRBmOUgwRofKOxFdnx/Gba2M4dRKgpqCTI0hRv8AtpXCW+0lbM/c8OtvVWD3D4jq4XIXTQBZBOhkelUeD5kueMbzzcYzmLGSZ9T1ro6XSuERbt1S7j5JMjXvuewqG7Meu/y0rKYfnZG+Ish9QOvqKnjiCPrmBHSDNWpZPHUg027D2qD43aid5FIz4xQ1jp+tJu4kAetQXva0rxup/wAimRxrhO5psP5hB6gfM0y9yakYMjNGk7wBGk0BY2LwkqRr+n+4q14FfIv2mG4dd9dCY0PaDVHfEgn+MHT+3tVny6fFu2w0wLqDTRvMYPsQaUFdcaiL1INuklK1Zo3iUsGnVtClQKAjsKQTUkrSHtUEhu1M3KltYpq4kUwjCaFKoUtGfUU6BTwt1TcQ5iRLZuIPEVHC3QJDJPoetTllJ5OTa3RaXdwwdSrbEEGCQfqNRVI/MS2rrZ5ytYW6gOmvmJSdpMae1ZnD8WvJcZ3cIwt3XRTOXM7MLi/yuDEA75Y61F6kg0m4jlOxeugI1q1ld1Fs2kuMWSCXzMZbQz5pGtUnMvKFq3mRG8S4QrEkMCizrBByawek9qUvHXe94lqVYkl3IBGoK/C2nwwProai4vioAKWVzN8TeUSWPXTrJ29q5rljl6a4468j4FxAIVChiYAL9SF0j02rYYbGg9dyY+kkR1rC3uBXltm62RDnKQXUTk+MsxI8wOkAGSCKjYHm/wAFst7ykMVJGbfrMjQ1Utx8ncpfDYcc4E9wTh7nguxhmgFDPcSDJ0Eifaufcd5Xx9tpfNdU6lrZZhoJJfYj6AaVub/NluzYNx3lAJ8vmJJ6DvM1ynmvn6/jCVnw7IJi2p313uH+I/oKuYdxZXRzG814nDK1ixfCKyjO1h5zSJIz9CNjHrrWUZiTJ3O5oFqLNXRJJNRlbsKdNwwIGlM0M+kVRATQBpJakk96As8Hxi5b2bT1qUeZbhGy/rVGGoxc/wA6UtQbWjcdu+g+W9OPzE5EZQO5knTtFVQu/wCf7UrN0/TrRqFtKucZuk/FA6QAKu+ULRLs7EnTeQflvO9Iw/K0qGYsJiB5RP6mtCLKWVGUAnrGk/TSam2KkOukvPUbe/att9nXL7m+b5gW1IMdTcjb2AKmsdhbLOyBd2YCOsnT9yBXauAcN+74dLZ+ICXPdjv/AG+VKQ7Vk1NtR56SapJMUzcMU/NIdZpgyt6n1eol21Qtk0El0zeUUnPTTvNMDyChTfh0KDUFnmX7zZcKVF5WDWQCR4kapoe8FSKzjcZLXb18KBZN5DctsNdFyuD2bzPod+m1ZC3jSrFk8mua2wcynWJjUfQ0u5xV3ZmaLjkks6BgzaAGSsSNNjXn3qb8+Wna0GM4mLStbt3FvK0KC5i4E0/DdGjQZRBB0I0OsVAxfFiMzuM7GT5mDFdAIYgZngDqTtV1wPki7f8APcX7umwBE3CIGw2HpNX3G+VrdvDrZw9r/mui3bpIzFSwGUtvqSNhGhqvp5Zc0+7GOW4nily4wkiBsNFUTqNBUnB34uCSVIdTKiW8vUT161J5r5WbC3POAqEkrF1W0G06Tt6Cs9e4xbVoUZu0HQabZiB86x7Mt8Q7dutcPazdtLaUobwUXTeLshN52J8MXV1Bgn51hedcK+GtYdLjWhe/FLqrC5cUPDeJcPR2JAjsm9ZPEc4XQhRWyqdDG5A6Zj01J0qmfGE7T66dfU12TDc+5n4dk5S+zdsZhbRxGJbwWPiNaRRnMgQrXj0jWI0nvXLOJcv33xN1bOFvBfEcJbW3cbKoYgLMGTA3mrDlr7T8ZgYCOHt6fhXCWAA6KQZT5aelX/FPt+xb6WbVq16uWun5bAfQ1rOOIlQYT7LeIuJGGZR/6jW7f6M0/pVTxnlnEYWPHRUzEgee2xMb6KTpU7F898TxI1vXiNSRbXKNe+RRpVInCcRc2tXm9SrfuaoI00WYVLu8vYhd7Nz6U0eFXhvbYfKjY0ZLCkGKeThznYVPwvLbsdSB9P60bGlTFKVSTA39NTWwwHKFvd8x+entpV3YwFu3IRIHcKB9D1pXI9MJhOA3n2UqO7aad60fBeWrdtwbnmI1823yX+81ZYvFmRkA9Zmmnx4ESfN00/YDep3aeosbuJEny6DQdqaN8MZPfQdyPSoikneR771qeTeTbmIuJcZYsqwJYjR8p+FR1naaRtP9nXLQyjFXQS0/hA9hoXj329pres4oJhwAAAAAIAGgAGwApq4lWgYNOGKY8OlqhoB1RQy0dpKdYRTCMbE0l7ECnWamrz6UBDemDbpTb0M9AFlNCh4tCgPN+LxzBpUkA7A9NOtb/kS9aDoWVgWS2FQyPHuPcJNyOqqBpOmlc3uIOp67/t/nrWp5K4aXvKEuw7K4yIJcbLufhBBJkbAGuTDirzytdzNysTzn9qGHwk20AvX1IIWfw7bjbxGG5H5R84qBz39o6YQPhrALXspXOCAtuRAIgklh20rh9xCxk/r/AJqa6kLXmLnC/jLviX7mY7AAAKo7Ko0AqmN4nv8AtTiYeTAEn2/YVbryxcWDe/C9GBLx/oG2/WKVsx8hSKG6ACrDh3L17EGEV37kDQe5OgrR4fh9q0PKmZvzXPMPko0+s1OXGMEJuN5QDC7AAflUaD6VjetPS5id4D9laTmxLggfwW2mfd9h8q3GH4Ng7SwliwsDcqhPuWYSfeuergMQcj+Gyq0asCCR7do1B2oYzhgLP5hooJDBkloH4YETmJ0EaHuKm9XL4Fmq6JnRvgKwN8sED6aUWdG+Eq0aHLDfWuUuzgZSSAJ0WY02CrtH71dcF4dffwba3mtC6zACLioCDvKjXpqJjYxROpb6LXtvjg1jUf0qBxm7aRCAoJI10rM8WwOOwN42r9xm0BHnZ1ZWaQQZ0PkbfXfSjwXEBdGW4cpI8o67xr+lV9TnSpj7VqWhJgf/AJVxhOGQgLKJOoETp0k7VPwfBhbJO56Eim8a+sE67xvWm06MZWGpgDooj+lRsVfbYRTtwHKJ+m1RbVxQdVJ+f+TSMtcLPmO3Xt/vTmE4W15wlpJJ2CjU9yT2/Sr/AIHyliMYFeBbsnZ22IHVVG+29dN4Hy/awtvLbGp+Jz8Tn1PQem1VJRazHA/s3tW8r4g+I8AlNrYPY9WH0FbK2gAAAAAEADQAdgOlOlaTkqtILzxTReacKTRpYpAq2BSyKNLNOeHT0DStRu1MXpFN+PQDhNRb7TS/GorhFMIZps61IamCtAFko6AFCgPMj6mPkK6xydypiFfOXGFORHS2oW8G8uXxGBOxkxrufSshwDla9iEui2hzqqi5bdAp0JPkdphgcumhImuscteGuHHh2TY6MrDz5l0JY+81hhj8ishzxyFiMQyeC1htzcdrdu07P7onwx0nvM1V8G+xN2YHFX1C/lsgsx/9zAAfQ11dlmjRCK3CowXKGGwlllw9lQxUguQHuN6Fm3HpoK5FxRTnYdiRrI2O0HUe1dzxNtmQwXB3GQgNPpOn1rlHMlh3vE35QgwXe01s5ejMyAhvpXL/AJE3qrxrGHFMpIA+Rkj9dqkYi98JUsCfhETBnbX10oYm0CxKsSB/GBAI7+bUU7hVRmWDGUHKCNGHf6/3rn7tKlvh0XkTmB7ODum8FZRIzl1Zlz6AraOpQEiR6jTQ1D5j4kLqjB3EAv2bt3wgoDI8qGRA+4BBuBR0zJ2rO2seLR8a34YyMPwnIZiCIY5WGqmW1Gok+lROJ423ec3LZcDMclomXtiF8M+NsQGEDYgAVpM9zlGvhbWsRhLtzGNbm3bNtCtrJJRBkdmSTqUuJlPdXJkAGnW5sNm14YEZb978K9bUoQzs2eDrbur5NjqG02M524b96+CttvHK5gbSQ1yAS1zy9SDqQNe2tU1yS0eYnsZnTbWns5PlrsXijjCbjMxIAWJcqAGaIZmYkQZ3jWouDwQ8UPcXMqOjXQpiLfiIhjqPiG3eotvipW3bRRlPlzH949PWlnjJtuAAGWTmVlMXBElSVg5DGoB6U8dLvjh0Lm/E5sShssckXrVyyYQWrmGBZjnYhdU80DoB1NZmxi0bXL5jqAeg7/SqN8dcxZHiEsxdnV2JCCVVCYAJLEJbEk/w9zNBGs2boC5nUMQ1w5gVc6KzKCQF6R0mtJbamTR7juNuJ5iIT84Ex7gbfOp3LPEwTnTJnTYuMy5gNS69V9qslw+dSCNZ8ysBtuRG+ojXsazPE+APhmN7DibfVfyg7iPy7+1XBY79y5g7djB2LVk5rdu0qq35gBqxjqSSY9at7duRXIuQuekURJKlgHSZKMeqzttsNDXT8RzVhLKZ7mItIvq6zMTGX4pjWIq9s9aTjaowtKsYhbiK6EMjKGVhqGVhIIPaKWBT2CctGooyaE0gdoU2j05NMEPbBqvxFjWrImmmE0BBWxSbtmpjLREUwqWBFRruIira/aqF9yBNARfvVCpR4ZQoCm5dwj2vGNwybri7GkKzL5lHoIUVPuamotm/3p1yTtSB9acDU1ZSN6fyUwO5GRp0EGSCR+o1HyrjfMPFbj3LiG+5tgmLbXHdQAf17ya7QkAVxHmnid57twXHZhJCgwNJ02EHauX/ACPEViy/EMUGbUzrsqhFnb4VFAWyQJIBbKq7+WTqW7R/Wk3bZmS8egI/oaKwQ1xRPlXc/wCb96wgrcvy2lwrYvKbF1GTxLkl7DBvhurAgAqJhmHpTt7kInEmxac3iAhB8qICwDrcuATNqJmNyBrrFafkq5kuC07BlWUt3lzFLyN51suG1S6p1APSRWt4TgWQXHYQ924XYTMLAW2unZAPnNdXZPBd1ZLiODGBwty0vg3rzIHd7zeFcZ11BtKQBlGuUKwIOu9cexjvcuE/mMltAZOuwJG/rXV/tJ41buKcO1sOVlluLcUsjDcMhAIBEgj2ImuT4p7cABnzTDKIK/I9PY1nnd0a0j32JbMszsDtJ7D61ruF8Qtfd8rWbYuMM7XfEJPlckC3bWTaAKroRrpuDWcsYZXUqzi2VXMOuoYeQH80GfrXRvs55OuXVDHwPAdfxkWSWB+FXIEBwdQJkTroaMJbNRWXF5c8xl9jK65Tm1HlBO8gbRNOcIL+IqkEZjbJ0JBDfCSsiZ6T3rt3HOQcOEvXQjMy2Ctm0uyBLbgKi6ySWJneTVPY4QcPgcNiHW0rNaWxiQUN1LmHuKot3XtiNUCqSNN376udLtnJXKpPPjsnDrN3QMr285A6lCsEySNoiTvvpNU9nDO+GtXmSEuroNGG5BBI1kxsay3MXGLl1Gsi4rYWw02soKrcMhdM3maAdAZiTJrQcw8auYbguDsWcz/eldtBmdYylrVuB+dmM7gAj1qpe6nOIwXGLyWL7+BKx1U9TuFI3iTpUC9Dz/EWMywJYncmAJmf3rf2OQRhhh79xXOe2jw+ht3GQF0Kj4WBn5fMDQ4XDWjAhRGoIABk9dK0uXacm2b4F9q+JwVnD2XsDwEGSWVluOq6sFJaJAYdO012bDcw4e5ZF5bqm35AWBnKXy5Q0bHzr9a5fxXl23fDrdkqTKyBNs6+a2w1gduo0qIcemEa1ZuKVtXrS4fFMNbNwqqrbxNsbpcBGYr3Gm9Rc9TcK4adiw2PS4oKmJZlhtGDoSHUjuMp+lPzXI+V+ZbwvLbuHNGIsjNvmJzWhdB6yqFT33rqJxHY1eGXdEJjXAKj/edaaLzUe5VhObEU345qKL9KFygJXj0LmIgVAe4aI3Jpg/8AepoW21qHdMUvBkk0BaAihQFujoJm/DE1LtpRNhdal2bMClDRXFIzGp9yyDSfAEUBCa9p39K4tzbis19ylsIZgi3MSNCYMQa7LiLUGuP834AJfcEOYJJJgb66ZP61z9eXUXixt4XDuSo7sY/Tc1rOTuVUv3ER7hQXLN24hyyXZTEGfYn5e9UnDeD/AHi5ktqxMkDTSQJ/w12Plbl82rNrOAGUpod0torQo9SzsT/q9Knp47TWn5duFsJYLxmNpCY75RB99qm4vHpaXNcIVZAk7Sai2mCqFXQAAAdgBAFYnnbiN5bsWnT4f+U5UZlMZhlfyup00mfStssu2bEjN/aVx/xr+UqqqB5ZXzFe5MajtBIisJiMQxChQddFZhAA/ln370/xPiFw/hvnhScqxISdwoOw9JpqwzNGYtoMqgzI9FBJyjftXHvfNaY5aWXAuHmQzIWtNntkhgHzqqXSULDRhKkbTDCRXZOS72LRFDLdKFiWz4WzY00GYv4ikmI1ymY61Qcu8EW3ktplTFeCrrmOq4qw+cgj8ty1cAnqAe1dNwOK8W0j5SuZQSraMp6qfUGR8q7MMeGWV7qO45msrzuLCW1vX0sHXw815LjgAgtARCJO+9bIWqpeacMFsm6lprl5YFs27aXbiy2pRX8oP82sbwarKcCOI8wYO4FDuht4cgtZtOxQ6kDxVw4JNtCdAGOpI1aDXQuUeXLeN4cqXC6G09u5YvWmyXbNw2bZZrbR+YNI61zfm2/fuXl8QAJnJKi54zFlG927/wBR+mnlGoEQRW8+yHmlnz4d4yAKLZAAi4M5KmOrIpM9ch61jhdZaVfG2kPJDsD4+NxV8j/ll8iqnebaALcmBq23SDrWcu4drF823jMNVywcyzo0bgHsfWt7xDh9u9HiLmjbzMu/+kisB9pGHtWbVtMOFS4GLsEGqgiBcdt50gSdZO9a5+NnjUo+fUHKepESDpoAwj0+dQcdh0xCPblW80Mu4EdVE6GQdRsdqqeBceF1AHy+JER1YAasPX2/arTheGRLjZREwFMyeuYKewkb+vzw58xtLLOVOOS7oujw7h8MQc4zZlAO0IC06nzKCBuYro/C77lVXw8qKMqt4mcMFGUR5QTtuQKpQ8eZZkEEgQCP5geutXFjiZaAxE/m6H37GtcJJ4Y5RY+IaEzSfDNIt3wyypDDoQZH1rRBTrSluRTJJqHdvmaDWD3KK00modsk1MRIoIm/qal4GxGtMphzOtWtlNKYOqaFGBQoCuFLoUKABpBo6FARr1ZLncRhXj+UfIkSKOhU5/jQqeVbQEEAA+Lc1gTohA19BWztGhQongH1O1c05rvs1uGYkS+hJI0uPGhoUK5+v6NhMTpTWG/7v6GioVzT2t6S4Zhkm0+Vc/3a0M8DNEbZt6urdChXpsjy1i+dMS34i5mym9hVKyYKuQHUjaD1HWhQrPqev3DmPMf/AIG36Yy9bHoltEyIP5VzNA2GYxvU/wCxZB9/viBGRzHSVZCpj0k0KFY4/n/r/iv0uzPXIua8Mv3HxMq+IxbNcgZ2/FI1bc0KFdGU4v7VeDO8rmbGKB1Aw7MAdgy3EysB3EmD61pLR8inqFMHqJ31oUK58ff99Q8fN/vpcWPhH+fwMaesHy/M0KFWq+Gj4e029ddSPl2rOciMcl8dBcEDtof7ChQp/qx/lM/DL+GoFVeK+KhQraskrD7VLsb0KFASzU3D0KFAPGhQoU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8" name="AutoShape 8" descr="data:image/jpeg;base64,/9j/4AAQSkZJRgABAQAAAQABAAD/2wCEAAkGBhQSEBQUEhQUFRQWFBQVFBQUFRQUFRQUFBQVFRQUFBQXHCYeFxkkGRQUHy8gJCcpLCwsFh4xNTAqNSYrLCkBCQoKDgwOGg8PGikkHBwsLCwpLCwsLCwsKSwsKSwsKSwsLCwsLCwsLCwpLCksLCwpLCkqLCwsLCwpLCwsLCwvLP/AABEIAMIBAwMBIgACEQEDEQH/xAAcAAAABwEBAAAAAAAAAAAAAAAAAQIDBAUGBwj/xAA/EAACAQIEBAQDBgUCBAcAAAABAhEAAwQSITEFBkFREyJhcTKBkQcUI1KhsUJiwdHwcuEVM0PCNFNjgqKy8f/EABkBAAMBAQEAAAAAAAAAAAAAAAABAgMEBf/EACcRAQEAAgEEAQMEAwAAAAAAAAABAhEhAxIxQVETIjJCcYHwBJHB/9oADAMBAAIRAxEAPwDn2LtRVNilq+xmse0/WqvEWZrOVd8E8KGta7BWxFZDBIVNaTBYk1eKF7bWnQtRcPdqYhrojOgFpYWjFKFPRbEBShRgUMtAKFKAogKWBTARRgUcUcUETFCKXFDLQCIo4peWhloBuKKKdy0WWgG4ostO5aIigG8tEVpcURoBsrSStOkUgigG4pJFOEUkigEEUVKoqATR0DRTQCqFFNCkGRvKVMkfw6e+1RrFnMa1uMsi7ZbIB5lG0aHcGPfSqW1hiCSdNa83o5buq7M5owuCApBOWl4q/FV1zEzW+WUjKRa4bG61cYfE6VlbN4Cpf/EYFGHUK4tG+PAo7ONmsocaWOlXnDLZq51LamzS9tNNPhabsJpT4FdEQILSgKMUdMgijihR0AIoUdCgBRUKFACipUUUUAVEaVFFFAJIpJFLNEaAQRSCKcIpJFAIIpBFOEUkigGiKTThpBoBNFRmioAUVHRUBmeFY97baAwNx0I9P7VeYqznVWX4ZObode49D+9Z7FKVgq06AgjYSJj21q74JfzkA7HfWPevD3q7j0MePtyZ7iR1I7E1TXJmtJxzA5bhI+E7e/X/AD1qjv267Pym3PZq6RxcNOK5NJCU/hrBJo7dJWnC8HNanA4WBUDhOG0FX9q3pXV08NItKRacAogKUBWyAApUUKFACjoUBQB0VHQoAqOKFHQBUaqSYAk9hTliwXaB/sB3NW9tltQBv/E3U/7VGWXarHG1X2uFMRLQo6TuflTn/DF2LmfQD+9SLl8tr/X9+1RDixMfrpqaxvUrWYQ3d4cRsQe3Q1DIqyDTt0+lIxViQTlgj9e9Xj1PVTlh8K4ikmlGiNbMiCKQRThpBoBsikkUs0k0A2aKlGkGgBRUJoUBl+HpuJ22Vo1B+ehBpzCDK5UQDM5TsY0kEb1EsyIDAOB0JH0BOtXeF4lbIhkEHfy6iNiP2JrxssXfuZc+1xg7a3LQVwzEgrpB66H096zPEOBlGII9j3Fanh9hWXyuSkaw0NP5ZG9PcT4aMn4YJKdNWJBEnU71r0rq6GeO5wwZ4ZUjCYGDVgzg0kvFdVxcyzwAirNblUFrGVJ+/aVcz0Oza48UUPvAqhucRNNrxE0fVhdjSLdFOA1TYXFE1aWWrTHLabNHqFAUdWgBQoUKAFGokwN6O3aLbfPsPepagW9tSdz/AG7VGWUxXjjtJUC0sDf+I9/b0FRgobUz6Ui/fkf0pAuSojpoa5rdtpNHcOhBggsNvKJb6TVTf5nwt274IYqwYoGgrLjQjX99ParXDY/IwIgn1qFiOXcHcxJxQRlvSXIVvIzxBbJ3o4CXwjEgCSNpHYyDBke4q4vcRUJmYeTYt+WdifT1rI8T4rctqSlpo1OZysHvoCSPasRxPnG8+ZGICtpl1GnaIpSWi6dBvCGMREmI1EdINNmuc4LmG4hGRsvpoVPuDWw4DzTbukJfi2x0D/8ATPv+X9vauuZRhcVoRSSK0B5fMafWol/grDpT3C0qCKQRVmeFNTR4Y3ajZK4ikkVOPDm7UX/DW7UbCBFCrQcGahRuG5qraz+9SLL+/wAia19zkUg7VN4fyPrqK47jtv3M3w/iZGhHsY6+o/rWlwWJk6sRIjTUmdQfQb1f2ORkjUVT8Vwtm0wtGVYkZWIJWOjDuu+3ass+nqb20w6lU/G+AyBdskHSXCn/AOYH71TDhd1thW0TNZuFLggiNTEFTsVPUHQztVvg8RaW0WKgsCsbQczR33Harwz9Us8fcYTh/KV1jrNXFrkpyRvFbzhPG8K+khG83lbQEAkCGOmwB+dTVxdpmR1YZfMjA6Q0iJ7EEbdmnbWrlxvhnzGTwnIoI1FO3ORF7Vpl4kiPdZ28qK0dkRDDMe7M+gHYCn+EcUS9KhpuZRcZIgorGFB/T6z1p8eCYV+TCp0FSbfLbAda6A2HFUnGeYLWHJUwbmWcsx2iZ9xt/Squcwm6XbtlrvB2HSolzDMNxV3gOcbd3MXyppaChtBmctmaeq5VzfpV8/DUdQwGjAEexEiqw60y8FcNMCUNSLWG6tp2HU+/YVZ8XZEbKkEjcxI9h3qju4j9dhrNGXU9RWOHyfvYmBpHoAKiXMb0P+f1pi/f6a/T9qh3cTPf6Vk0S2xkVHucRKmVIn12PvUXMTpRG0fT60jSV4pPof0+VJuY9hJ1Hr/cVCuWI3j5TSEtgn4p9yelGgs7K+KPxHbJ/wCWvlnT4mI1M9pin+Bcs2L2LRPBQqTLZvMSBqZnppVWLDjYyK0HJN9hjrUjfMDJA0yGiRNba99nHDW+LBWNeylP/qRUK59k3DOmHK/6b14f99at3pE1ohA4XwS3hrYtWs+QfCHcvl9AW1A9Kcu4YHpUmaOKZIIwS9qB4evapLChTCC3DF7Un/hy9qmk02xo2DQwi0KczUKAbe0p6UuzbA6Um2tSAtIzHFcZ4dlm82m5UoCv8wz6H2NcU5i4kzXC/iKrA6C2CoDD+I2yfLO/l0mu1cRwAvW2Qkie0f1B0rlPFPstvm40WgwJ8kPM/IQF+cCubrTK60qXSjwPNNxjat3IYAlZHUEyCD0gzp2JFa3CYkEZTqrFh2+Y9fWslxDlT7rd8N3tAiDcGe4UtzsWYLqw7LJp3h2N8K7GbMp/i1ggnRlBAI+YrC5WXlpjVtxNLuHZnVmyMpCt1XMNVbsYJ2qpHGMtmFcqSVGXXI3xSX10YSIgd62XD8UGfwSAxI1QydCIGYbRFVvMf2cK9s/d8yuPNvIZh0gjy+/6VX04MorF5gJQKxUgMCykEs+WfiY/w5pMdZ61bYPmO4loIi+Eb7hi6sQ1y38MZ4zKNDqO5Paee4HiF43DbNslwSH0GYFTHmMQPetbhcFeVkuv+GigeZ3KHIkDT+IEjQaaAVH3Y8J1vw7RgituzatsQCUJ8hIAgZmIOhA1Gp11EzXJ+bOIm5fcWpZQcqsYkwdI/U/T5LvcQPhu1lwwuMyTnBkkg5ETNnKmF8x6DWqLjFy1h7bLed/GImFe3kEnUwuc3NZ0Zl9qrqd3VnbIckxOcFtF8SgYOw/itrDXGRBmOUgwRofKOxFdnx/Gba2M4dRKgpqCTI0hRv8AtpXCW+0lbM/c8OtvVWD3D4jq4XIXTQBZBOhkelUeD5kueMbzzcYzmLGSZ9T1ro6XSuERbt1S7j5JMjXvuewqG7Meu/y0rKYfnZG+Ish9QOvqKnjiCPrmBHSDNWpZPHUg027D2qD43aid5FIz4xQ1jp+tJu4kAetQXva0rxup/wAimRxrhO5psP5hB6gfM0y9yakYMjNGk7wBGk0BY2LwkqRr+n+4q14FfIv2mG4dd9dCY0PaDVHfEgn+MHT+3tVny6fFu2w0wLqDTRvMYPsQaUFdcaiL1INuklK1Zo3iUsGnVtClQKAjsKQTUkrSHtUEhu1M3KltYpq4kUwjCaFKoUtGfUU6BTwt1TcQ5iRLZuIPEVHC3QJDJPoetTllJ5OTa3RaXdwwdSrbEEGCQfqNRVI/MS2rrZ5ytYW6gOmvmJSdpMae1ZnD8WvJcZ3cIwt3XRTOXM7MLi/yuDEA75Y61F6kg0m4jlOxeugI1q1ld1Fs2kuMWSCXzMZbQz5pGtUnMvKFq3mRG8S4QrEkMCizrBByawek9qUvHXe94lqVYkl3IBGoK/C2nwwProai4vioAKWVzN8TeUSWPXTrJ29q5rljl6a4468j4FxAIVChiYAL9SF0j02rYYbGg9dyY+kkR1rC3uBXltm62RDnKQXUTk+MsxI8wOkAGSCKjYHm/wAFst7ykMVJGbfrMjQ1Utx8ncpfDYcc4E9wTh7nguxhmgFDPcSDJ0Eifaufcd5Xx9tpfNdU6lrZZhoJJfYj6AaVub/NluzYNx3lAJ8vmJJ6DvM1ynmvn6/jCVnw7IJi2p313uH+I/oKuYdxZXRzG814nDK1ixfCKyjO1h5zSJIz9CNjHrrWUZiTJ3O5oFqLNXRJJNRlbsKdNwwIGlM0M+kVRATQBpJakk96As8Hxi5b2bT1qUeZbhGy/rVGGoxc/wA6UtQbWjcdu+g+W9OPzE5EZQO5knTtFVQu/wCf7UrN0/TrRqFtKucZuk/FA6QAKu+ULRLs7EnTeQflvO9Iw/K0qGYsJiB5RP6mtCLKWVGUAnrGk/TSam2KkOukvPUbe/att9nXL7m+b5gW1IMdTcjb2AKmsdhbLOyBd2YCOsnT9yBXauAcN+74dLZ+ICXPdjv/AG+VKQ7Vk1NtR56SapJMUzcMU/NIdZpgyt6n1eol21Qtk0El0zeUUnPTTvNMDyChTfh0KDUFnmX7zZcKVF5WDWQCR4kapoe8FSKzjcZLXb18KBZN5DctsNdFyuD2bzPod+m1ZC3jSrFk8mua2wcynWJjUfQ0u5xV3ZmaLjkks6BgzaAGSsSNNjXn3qb8+Wna0GM4mLStbt3FvK0KC5i4E0/DdGjQZRBB0I0OsVAxfFiMzuM7GT5mDFdAIYgZngDqTtV1wPki7f8APcX7umwBE3CIGw2HpNX3G+VrdvDrZw9r/mui3bpIzFSwGUtvqSNhGhqvp5Zc0+7GOW4nily4wkiBsNFUTqNBUnB34uCSVIdTKiW8vUT161J5r5WbC3POAqEkrF1W0G06Tt6Cs9e4xbVoUZu0HQabZiB86x7Mt8Q7dutcPazdtLaUobwUXTeLshN52J8MXV1Bgn51hedcK+GtYdLjWhe/FLqrC5cUPDeJcPR2JAjsm9ZPEc4XQhRWyqdDG5A6Zj01J0qmfGE7T66dfU12TDc+5n4dk5S+zdsZhbRxGJbwWPiNaRRnMgQrXj0jWI0nvXLOJcv33xN1bOFvBfEcJbW3cbKoYgLMGTA3mrDlr7T8ZgYCOHt6fhXCWAA6KQZT5aelX/FPt+xb6WbVq16uWun5bAfQ1rOOIlQYT7LeIuJGGZR/6jW7f6M0/pVTxnlnEYWPHRUzEgee2xMb6KTpU7F898TxI1vXiNSRbXKNe+RRpVInCcRc2tXm9SrfuaoI00WYVLu8vYhd7Nz6U0eFXhvbYfKjY0ZLCkGKeThznYVPwvLbsdSB9P60bGlTFKVSTA39NTWwwHKFvd8x+entpV3YwFu3IRIHcKB9D1pXI9MJhOA3n2UqO7aad60fBeWrdtwbnmI1823yX+81ZYvFmRkA9Zmmnx4ESfN00/YDep3aeosbuJEny6DQdqaN8MZPfQdyPSoikneR771qeTeTbmIuJcZYsqwJYjR8p+FR1naaRtP9nXLQyjFXQS0/hA9hoXj329pres4oJhwAAAAAIAGgAGwApq4lWgYNOGKY8OlqhoB1RQy0dpKdYRTCMbE0l7ECnWamrz6UBDemDbpTb0M9AFlNCh4tCgPN+LxzBpUkA7A9NOtb/kS9aDoWVgWS2FQyPHuPcJNyOqqBpOmlc3uIOp67/t/nrWp5K4aXvKEuw7K4yIJcbLufhBBJkbAGuTDirzytdzNysTzn9qGHwk20AvX1IIWfw7bjbxGG5H5R84qBz39o6YQPhrALXspXOCAtuRAIgklh20rh9xCxk/r/AJqa6kLXmLnC/jLviX7mY7AAAKo7Ko0AqmN4nv8AtTiYeTAEn2/YVbryxcWDe/C9GBLx/oG2/WKVsx8hSKG6ACrDh3L17EGEV37kDQe5OgrR4fh9q0PKmZvzXPMPko0+s1OXGMEJuN5QDC7AAflUaD6VjetPS5id4D9laTmxLggfwW2mfd9h8q3GH4Ng7SwliwsDcqhPuWYSfeuergMQcj+Gyq0asCCR7do1B2oYzhgLP5hooJDBkloH4YETmJ0EaHuKm9XL4Fmq6JnRvgKwN8sED6aUWdG+Eq0aHLDfWuUuzgZSSAJ0WY02CrtH71dcF4dffwba3mtC6zACLioCDvKjXpqJjYxROpb6LXtvjg1jUf0qBxm7aRCAoJI10rM8WwOOwN42r9xm0BHnZ1ZWaQQZ0PkbfXfSjwXEBdGW4cpI8o67xr+lV9TnSpj7VqWhJgf/AJVxhOGQgLKJOoETp0k7VPwfBhbJO56Eim8a+sE67xvWm06MZWGpgDooj+lRsVfbYRTtwHKJ+m1RbVxQdVJ+f+TSMtcLPmO3Xt/vTmE4W15wlpJJ2CjU9yT2/Sr/AIHyliMYFeBbsnZ22IHVVG+29dN4Hy/awtvLbGp+Jz8Tn1PQem1VJRazHA/s3tW8r4g+I8AlNrYPY9WH0FbK2gAAAAAEADQAdgOlOlaTkqtILzxTReacKTRpYpAq2BSyKNLNOeHT0DStRu1MXpFN+PQDhNRb7TS/GorhFMIZps61IamCtAFko6AFCgPMj6mPkK6xydypiFfOXGFORHS2oW8G8uXxGBOxkxrufSshwDla9iEui2hzqqi5bdAp0JPkdphgcumhImuscteGuHHh2TY6MrDz5l0JY+81hhj8ishzxyFiMQyeC1htzcdrdu07P7onwx0nvM1V8G+xN2YHFX1C/lsgsx/9zAAfQ11dlmjRCK3CowXKGGwlllw9lQxUguQHuN6Fm3HpoK5FxRTnYdiRrI2O0HUe1dzxNtmQwXB3GQgNPpOn1rlHMlh3vE35QgwXe01s5ejMyAhvpXL/AJE3qrxrGHFMpIA+Rkj9dqkYi98JUsCfhETBnbX10oYm0CxKsSB/GBAI7+bUU7hVRmWDGUHKCNGHf6/3rn7tKlvh0XkTmB7ODum8FZRIzl1Zlz6AraOpQEiR6jTQ1D5j4kLqjB3EAv2bt3wgoDI8qGRA+4BBuBR0zJ2rO2seLR8a34YyMPwnIZiCIY5WGqmW1Gok+lROJ423ec3LZcDMclomXtiF8M+NsQGEDYgAVpM9zlGvhbWsRhLtzGNbm3bNtCtrJJRBkdmSTqUuJlPdXJkAGnW5sNm14YEZb978K9bUoQzs2eDrbur5NjqG02M524b96+CttvHK5gbSQ1yAS1zy9SDqQNe2tU1yS0eYnsZnTbWns5PlrsXijjCbjMxIAWJcqAGaIZmYkQZ3jWouDwQ8UPcXMqOjXQpiLfiIhjqPiG3eotvipW3bRRlPlzH949PWlnjJtuAAGWTmVlMXBElSVg5DGoB6U8dLvjh0Lm/E5sShssckXrVyyYQWrmGBZjnYhdU80DoB1NZmxi0bXL5jqAeg7/SqN8dcxZHiEsxdnV2JCCVVCYAJLEJbEk/w9zNBGs2boC5nUMQ1w5gVc6KzKCQF6R0mtJbamTR7juNuJ5iIT84Ex7gbfOp3LPEwTnTJnTYuMy5gNS69V9qslw+dSCNZ8ysBtuRG+ojXsazPE+APhmN7DibfVfyg7iPy7+1XBY79y5g7djB2LVk5rdu0qq35gBqxjqSSY9at7duRXIuQuekURJKlgHSZKMeqzttsNDXT8RzVhLKZ7mItIvq6zMTGX4pjWIq9s9aTjaowtKsYhbiK6EMjKGVhqGVhIIPaKWBT2CctGooyaE0gdoU2j05NMEPbBqvxFjWrImmmE0BBWxSbtmpjLREUwqWBFRruIira/aqF9yBNARfvVCpR4ZQoCm5dwj2vGNwybri7GkKzL5lHoIUVPuamotm/3p1yTtSB9acDU1ZSN6fyUwO5GRp0EGSCR+o1HyrjfMPFbj3LiG+5tgmLbXHdQAf17ya7QkAVxHmnid57twXHZhJCgwNJ02EHauX/ACPEViy/EMUGbUzrsqhFnb4VFAWyQJIBbKq7+WTqW7R/Wk3bZmS8egI/oaKwQ1xRPlXc/wCb96wgrcvy2lwrYvKbF1GTxLkl7DBvhurAgAqJhmHpTt7kInEmxac3iAhB8qICwDrcuATNqJmNyBrrFafkq5kuC07BlWUt3lzFLyN51suG1S6p1APSRWt4TgWQXHYQ924XYTMLAW2unZAPnNdXZPBd1ZLiODGBwty0vg3rzIHd7zeFcZ11BtKQBlGuUKwIOu9cexjvcuE/mMltAZOuwJG/rXV/tJ41buKcO1sOVlluLcUsjDcMhAIBEgj2ImuT4p7cABnzTDKIK/I9PY1nnd0a0j32JbMszsDtJ7D61ruF8Qtfd8rWbYuMM7XfEJPlckC3bWTaAKroRrpuDWcsYZXUqzi2VXMOuoYeQH80GfrXRvs55OuXVDHwPAdfxkWSWB+FXIEBwdQJkTroaMJbNRWXF5c8xl9jK65Tm1HlBO8gbRNOcIL+IqkEZjbJ0JBDfCSsiZ6T3rt3HOQcOEvXQjMy2Ctm0uyBLbgKi6ySWJneTVPY4QcPgcNiHW0rNaWxiQUN1LmHuKot3XtiNUCqSNN376udLtnJXKpPPjsnDrN3QMr285A6lCsEySNoiTvvpNU9nDO+GtXmSEuroNGG5BBI1kxsay3MXGLl1Gsi4rYWw02soKrcMhdM3maAdAZiTJrQcw8auYbguDsWcz/eldtBmdYylrVuB+dmM7gAj1qpe6nOIwXGLyWL7+BKx1U9TuFI3iTpUC9Dz/EWMywJYncmAJmf3rf2OQRhhh79xXOe2jw+ht3GQF0Kj4WBn5fMDQ4XDWjAhRGoIABk9dK0uXacm2b4F9q+JwVnD2XsDwEGSWVluOq6sFJaJAYdO012bDcw4e5ZF5bqm35AWBnKXy5Q0bHzr9a5fxXl23fDrdkqTKyBNs6+a2w1gduo0qIcemEa1ZuKVtXrS4fFMNbNwqqrbxNsbpcBGYr3Gm9Rc9TcK4adiw2PS4oKmJZlhtGDoSHUjuMp+lPzXI+V+ZbwvLbuHNGIsjNvmJzWhdB6yqFT33rqJxHY1eGXdEJjXAKj/edaaLzUe5VhObEU345qKL9KFygJXj0LmIgVAe4aI3Jpg/8AepoW21qHdMUvBkk0BaAihQFujoJm/DE1LtpRNhdal2bMClDRXFIzGp9yyDSfAEUBCa9p39K4tzbis19ylsIZgi3MSNCYMQa7LiLUGuP834AJfcEOYJJJgb66ZP61z9eXUXixt4XDuSo7sY/Tc1rOTuVUv3ER7hQXLN24hyyXZTEGfYn5e9UnDeD/AHi5ktqxMkDTSQJ/w12Plbl82rNrOAGUpod0torQo9SzsT/q9Knp47TWn5duFsJYLxmNpCY75RB99qm4vHpaXNcIVZAk7Sai2mCqFXQAAAdgBAFYnnbiN5bsWnT4f+U5UZlMZhlfyup00mfStssu2bEjN/aVx/xr+UqqqB5ZXzFe5MajtBIisJiMQxChQddFZhAA/ln370/xPiFw/hvnhScqxISdwoOw9JpqwzNGYtoMqgzI9FBJyjftXHvfNaY5aWXAuHmQzIWtNntkhgHzqqXSULDRhKkbTDCRXZOS72LRFDLdKFiWz4WzY00GYv4ikmI1ymY61Qcu8EW3ktplTFeCrrmOq4qw+cgj8ty1cAnqAe1dNwOK8W0j5SuZQSraMp6qfUGR8q7MMeGWV7qO45msrzuLCW1vX0sHXw815LjgAgtARCJO+9bIWqpeacMFsm6lprl5YFs27aXbiy2pRX8oP82sbwarKcCOI8wYO4FDuht4cgtZtOxQ6kDxVw4JNtCdAGOpI1aDXQuUeXLeN4cqXC6G09u5YvWmyXbNw2bZZrbR+YNI61zfm2/fuXl8QAJnJKi54zFlG927/wBR+mnlGoEQRW8+yHmlnz4d4yAKLZAAi4M5KmOrIpM9ch61jhdZaVfG2kPJDsD4+NxV8j/ll8iqnebaALcmBq23SDrWcu4drF823jMNVywcyzo0bgHsfWt7xDh9u9HiLmjbzMu/+kisB9pGHtWbVtMOFS4GLsEGqgiBcdt50gSdZO9a5+NnjUo+fUHKepESDpoAwj0+dQcdh0xCPblW80Mu4EdVE6GQdRsdqqeBceF1AHy+JER1YAasPX2/arTheGRLjZREwFMyeuYKewkb+vzw58xtLLOVOOS7oujw7h8MQc4zZlAO0IC06nzKCBuYro/C77lVXw8qKMqt4mcMFGUR5QTtuQKpQ8eZZkEEgQCP5geutXFjiZaAxE/m6H37GtcJJ4Y5RY+IaEzSfDNIt3wyypDDoQZH1rRBTrSluRTJJqHdvmaDWD3KK00modsk1MRIoIm/qal4GxGtMphzOtWtlNKYOqaFGBQoCuFLoUKABpBo6FARr1ZLncRhXj+UfIkSKOhU5/jQqeVbQEEAA+Lc1gTohA19BWztGhQongH1O1c05rvs1uGYkS+hJI0uPGhoUK5+v6NhMTpTWG/7v6GioVzT2t6S4Zhkm0+Vc/3a0M8DNEbZt6urdChXpsjy1i+dMS34i5mym9hVKyYKuQHUjaD1HWhQrPqev3DmPMf/AIG36Yy9bHoltEyIP5VzNA2GYxvU/wCxZB9/viBGRzHSVZCpj0k0KFY4/n/r/iv0uzPXIua8Mv3HxMq+IxbNcgZ2/FI1bc0KFdGU4v7VeDO8rmbGKB1Aw7MAdgy3EysB3EmD61pLR8inqFMHqJ31oUK58ff99Q8fN/vpcWPhH+fwMaesHy/M0KFWq+Gj4e029ddSPl2rOciMcl8dBcEDtof7ChQp/qx/lM/DL+GoFVeK+KhQraskrD7VLsb0KFASzU3D0KFAPGhQoU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p:cNvPicPr/>
          <p:nvPr/>
        </p:nvPicPr>
        <p:blipFill>
          <a:blip r:embed="rId3" cstate="print"/>
          <a:srcRect/>
          <a:stretch>
            <a:fillRect/>
          </a:stretch>
        </p:blipFill>
        <p:spPr bwMode="auto">
          <a:xfrm>
            <a:off x="1210102" y="1828800"/>
            <a:ext cx="2743200" cy="685800"/>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a:off x="8693624" y="160338"/>
            <a:ext cx="3350525" cy="2460032"/>
          </a:xfrm>
          <a:prstGeom prst="rect">
            <a:avLst/>
          </a:prstGeom>
          <a:noFill/>
          <a:ln w="9525">
            <a:noFill/>
            <a:miter lim="800000"/>
            <a:headEnd/>
            <a:tailEnd/>
          </a:ln>
        </p:spPr>
      </p:pic>
    </p:spTree>
    <p:extLst>
      <p:ext uri="{BB962C8B-B14F-4D97-AF65-F5344CB8AC3E}">
        <p14:creationId xmlns:p14="http://schemas.microsoft.com/office/powerpoint/2010/main" val="125758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9061-B8E3-944E-8A38-2321213565EB}"/>
              </a:ext>
            </a:extLst>
          </p:cNvPr>
          <p:cNvSpPr>
            <a:spLocks noGrp="1"/>
          </p:cNvSpPr>
          <p:nvPr>
            <p:ph type="title"/>
          </p:nvPr>
        </p:nvSpPr>
        <p:spPr/>
        <p:txBody>
          <a:bodyPr/>
          <a:lstStyle/>
          <a:p>
            <a:r>
              <a:rPr lang="en-US" dirty="0"/>
              <a:t>Social observational learning</a:t>
            </a:r>
          </a:p>
        </p:txBody>
      </p:sp>
      <p:sp>
        <p:nvSpPr>
          <p:cNvPr id="3" name="Content Placeholder 2">
            <a:extLst>
              <a:ext uri="{FF2B5EF4-FFF2-40B4-BE49-F238E27FC236}">
                <a16:creationId xmlns:a16="http://schemas.microsoft.com/office/drawing/2014/main" id="{2A06A4C1-DE10-6743-A784-948A97418FAB}"/>
              </a:ext>
            </a:extLst>
          </p:cNvPr>
          <p:cNvSpPr>
            <a:spLocks noGrp="1"/>
          </p:cNvSpPr>
          <p:nvPr>
            <p:ph idx="1"/>
          </p:nvPr>
        </p:nvSpPr>
        <p:spPr/>
        <p:txBody>
          <a:bodyPr/>
          <a:lstStyle/>
          <a:p>
            <a:r>
              <a:rPr lang="en-US" dirty="0"/>
              <a:t>Equivalent study run with chimps and grapes.  Observer watch 58 times vs. Non-observer.  All observers solved and most slid in same direction.  Less than half of controls solved.</a:t>
            </a:r>
          </a:p>
          <a:p>
            <a:r>
              <a:rPr lang="en-US" dirty="0"/>
              <a:t>3-5 </a:t>
            </a:r>
            <a:r>
              <a:rPr lang="en-US" dirty="0" err="1"/>
              <a:t>yo</a:t>
            </a:r>
            <a:r>
              <a:rPr lang="en-US" dirty="0"/>
              <a:t> children with stickers.  15 </a:t>
            </a:r>
            <a:r>
              <a:rPr lang="en-US" dirty="0" err="1"/>
              <a:t>obs</a:t>
            </a:r>
            <a:r>
              <a:rPr lang="en-US" dirty="0"/>
              <a:t>; All observers slid door in same direction; easy for controls to solve, though.</a:t>
            </a:r>
          </a:p>
          <a:p>
            <a:endParaRPr lang="en-US" dirty="0"/>
          </a:p>
        </p:txBody>
      </p:sp>
      <p:pic>
        <p:nvPicPr>
          <p:cNvPr id="4" name="Picture 3">
            <a:extLst>
              <a:ext uri="{FF2B5EF4-FFF2-40B4-BE49-F238E27FC236}">
                <a16:creationId xmlns:a16="http://schemas.microsoft.com/office/drawing/2014/main" id="{AD5488A0-DE41-E640-A7DB-5B7337D81522}"/>
              </a:ext>
            </a:extLst>
          </p:cNvPr>
          <p:cNvPicPr/>
          <p:nvPr/>
        </p:nvPicPr>
        <p:blipFill>
          <a:blip r:embed="rId3" cstate="print"/>
          <a:srcRect/>
          <a:stretch>
            <a:fillRect/>
          </a:stretch>
        </p:blipFill>
        <p:spPr bwMode="auto">
          <a:xfrm>
            <a:off x="3658606" y="4219955"/>
            <a:ext cx="4365172" cy="2638045"/>
          </a:xfrm>
          <a:prstGeom prst="rect">
            <a:avLst/>
          </a:prstGeom>
          <a:noFill/>
          <a:ln w="9525">
            <a:noFill/>
            <a:miter lim="800000"/>
            <a:headEnd/>
            <a:tailEnd/>
          </a:ln>
        </p:spPr>
      </p:pic>
    </p:spTree>
    <p:extLst>
      <p:ext uri="{BB962C8B-B14F-4D97-AF65-F5344CB8AC3E}">
        <p14:creationId xmlns:p14="http://schemas.microsoft.com/office/powerpoint/2010/main" val="959831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318052" y="365125"/>
            <a:ext cx="11035748" cy="1325563"/>
          </a:xfrm>
        </p:spPr>
        <p:txBody>
          <a:bodyPr>
            <a:normAutofit/>
          </a:bodyPr>
          <a:lstStyle/>
          <a:p>
            <a:r>
              <a:rPr lang="en-US" dirty="0"/>
              <a:t>What are some key methods for </a:t>
            </a:r>
            <a:br>
              <a:rPr lang="en-US" dirty="0"/>
            </a:br>
            <a:r>
              <a:rPr lang="en-US" dirty="0"/>
              <a:t>studying social </a:t>
            </a:r>
            <a:r>
              <a:rPr lang="en-US" dirty="0" err="1"/>
              <a:t>obs</a:t>
            </a:r>
            <a:r>
              <a:rPr lang="en-US" dirty="0"/>
              <a:t> learning?</a:t>
            </a:r>
          </a:p>
        </p:txBody>
      </p:sp>
      <p:sp>
        <p:nvSpPr>
          <p:cNvPr id="5" name="Content Placeholder 4">
            <a:extLst>
              <a:ext uri="{FF2B5EF4-FFF2-40B4-BE49-F238E27FC236}">
                <a16:creationId xmlns:a16="http://schemas.microsoft.com/office/drawing/2014/main" id="{F8DA9F10-B28C-F74E-A23D-7EA9CC935AAF}"/>
              </a:ext>
            </a:extLst>
          </p:cNvPr>
          <p:cNvSpPr>
            <a:spLocks noGrp="1"/>
          </p:cNvSpPr>
          <p:nvPr>
            <p:ph idx="1"/>
          </p:nvPr>
        </p:nvSpPr>
        <p:spPr>
          <a:xfrm>
            <a:off x="457200" y="1825625"/>
            <a:ext cx="7513983" cy="4351338"/>
          </a:xfrm>
        </p:spPr>
        <p:txBody>
          <a:bodyPr/>
          <a:lstStyle/>
          <a:p>
            <a:r>
              <a:rPr lang="en-US" dirty="0"/>
              <a:t>Many studies of the social version of observational learning involve problem solving. </a:t>
            </a:r>
          </a:p>
          <a:p>
            <a:r>
              <a:rPr lang="en-US" dirty="0"/>
              <a:t>Herbert and Harsh (1944) studied cats </a:t>
            </a:r>
          </a:p>
          <a:p>
            <a:pPr lvl="0"/>
            <a:r>
              <a:rPr lang="en-US" dirty="0"/>
              <a:t>Designed a structure that allowed 4 cats to watch a model as it worked at solving one of five problems, such as the turntable problem.</a:t>
            </a:r>
          </a:p>
          <a:p>
            <a:endParaRPr lang="en-US" dirty="0"/>
          </a:p>
        </p:txBody>
      </p:sp>
      <p:pic>
        <p:nvPicPr>
          <p:cNvPr id="7" name="Picture 6"/>
          <p:cNvPicPr/>
          <p:nvPr/>
        </p:nvPicPr>
        <p:blipFill>
          <a:blip r:embed="rId3" cstate="print"/>
          <a:srcRect/>
          <a:stretch>
            <a:fillRect/>
          </a:stretch>
        </p:blipFill>
        <p:spPr bwMode="auto">
          <a:xfrm>
            <a:off x="318051" y="4490368"/>
            <a:ext cx="3569993" cy="2046503"/>
          </a:xfrm>
          <a:prstGeom prst="rect">
            <a:avLst/>
          </a:prstGeom>
          <a:noFill/>
          <a:ln w="9525">
            <a:noFill/>
            <a:miter lim="800000"/>
            <a:headEnd/>
            <a:tailEnd/>
          </a:ln>
        </p:spPr>
      </p:pic>
      <p:pic>
        <p:nvPicPr>
          <p:cNvPr id="8" name="Picture 7"/>
          <p:cNvPicPr/>
          <p:nvPr/>
        </p:nvPicPr>
        <p:blipFill>
          <a:blip r:embed="rId4" cstate="print"/>
          <a:srcRect/>
          <a:stretch>
            <a:fillRect/>
          </a:stretch>
        </p:blipFill>
        <p:spPr bwMode="auto">
          <a:xfrm>
            <a:off x="4073386" y="4490368"/>
            <a:ext cx="3593750" cy="2114550"/>
          </a:xfrm>
          <a:prstGeom prst="rect">
            <a:avLst/>
          </a:prstGeom>
          <a:noFill/>
          <a:ln w="9525">
            <a:noFill/>
            <a:miter lim="800000"/>
            <a:headEnd/>
            <a:tailEnd/>
          </a:ln>
        </p:spPr>
      </p:pic>
      <p:pic>
        <p:nvPicPr>
          <p:cNvPr id="9" name="Picture 8"/>
          <p:cNvPicPr/>
          <p:nvPr/>
        </p:nvPicPr>
        <p:blipFill>
          <a:blip r:embed="rId5" cstate="print"/>
          <a:srcRect/>
          <a:stretch>
            <a:fillRect/>
          </a:stretch>
        </p:blipFill>
        <p:spPr bwMode="auto">
          <a:xfrm>
            <a:off x="8110332" y="1027906"/>
            <a:ext cx="4007877" cy="3620704"/>
          </a:xfrm>
          <a:prstGeom prst="rect">
            <a:avLst/>
          </a:prstGeom>
          <a:noFill/>
          <a:ln w="9525">
            <a:noFill/>
            <a:miter lim="800000"/>
            <a:headEnd/>
            <a:tailEnd/>
          </a:ln>
        </p:spPr>
      </p:pic>
    </p:spTree>
    <p:extLst>
      <p:ext uri="{BB962C8B-B14F-4D97-AF65-F5344CB8AC3E}">
        <p14:creationId xmlns:p14="http://schemas.microsoft.com/office/powerpoint/2010/main" val="195029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C588-350C-BB45-A792-BB2188BA32C7}"/>
              </a:ext>
            </a:extLst>
          </p:cNvPr>
          <p:cNvSpPr>
            <a:spLocks noGrp="1"/>
          </p:cNvSpPr>
          <p:nvPr>
            <p:ph type="title"/>
          </p:nvPr>
        </p:nvSpPr>
        <p:spPr/>
        <p:txBody>
          <a:bodyPr/>
          <a:lstStyle/>
          <a:p>
            <a:r>
              <a:rPr lang="en-US" dirty="0"/>
              <a:t>Methods for studying social </a:t>
            </a:r>
            <a:r>
              <a:rPr lang="en-US" dirty="0" err="1"/>
              <a:t>obs</a:t>
            </a:r>
            <a:r>
              <a:rPr lang="en-US" dirty="0"/>
              <a:t> learning</a:t>
            </a:r>
          </a:p>
        </p:txBody>
      </p:sp>
      <p:sp>
        <p:nvSpPr>
          <p:cNvPr id="3" name="Content Placeholder 2">
            <a:extLst>
              <a:ext uri="{FF2B5EF4-FFF2-40B4-BE49-F238E27FC236}">
                <a16:creationId xmlns:a16="http://schemas.microsoft.com/office/drawing/2014/main" id="{14707100-B053-CD42-A589-806F99C1F890}"/>
              </a:ext>
            </a:extLst>
          </p:cNvPr>
          <p:cNvSpPr>
            <a:spLocks noGrp="1"/>
          </p:cNvSpPr>
          <p:nvPr>
            <p:ph idx="1"/>
          </p:nvPr>
        </p:nvSpPr>
        <p:spPr/>
        <p:txBody>
          <a:bodyPr>
            <a:normAutofit lnSpcReduction="10000"/>
          </a:bodyPr>
          <a:lstStyle/>
          <a:p>
            <a:r>
              <a:rPr lang="en-US" dirty="0"/>
              <a:t>Not all studies involve problem solving </a:t>
            </a:r>
          </a:p>
          <a:p>
            <a:r>
              <a:rPr lang="en-US" dirty="0"/>
              <a:t>Levy et al. (1974): model reinforcement and punishment on the picture preferences of children</a:t>
            </a:r>
          </a:p>
          <a:p>
            <a:pPr lvl="0"/>
            <a:r>
              <a:rPr lang="en-US" dirty="0"/>
              <a:t>Children ranging from preschoolers to sixth graders looked on as a model went through a series of picture pairs, indicating preferences</a:t>
            </a:r>
          </a:p>
          <a:p>
            <a:r>
              <a:rPr lang="en-US" dirty="0"/>
              <a:t>Each choice resulted in approval, disapproval, or a neutral consequence from an adult. </a:t>
            </a:r>
          </a:p>
          <a:p>
            <a:r>
              <a:rPr lang="en-US" dirty="0"/>
              <a:t>The observers then did same</a:t>
            </a:r>
          </a:p>
          <a:p>
            <a:pPr lvl="0"/>
            <a:r>
              <a:rPr lang="en-US" dirty="0"/>
              <a:t>Children were influenced by the consequences of the model’s choices. </a:t>
            </a:r>
          </a:p>
        </p:txBody>
      </p:sp>
    </p:spTree>
    <p:extLst>
      <p:ext uri="{BB962C8B-B14F-4D97-AF65-F5344CB8AC3E}">
        <p14:creationId xmlns:p14="http://schemas.microsoft.com/office/powerpoint/2010/main" val="93440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srcRect/>
          <a:stretch>
            <a:fillRect/>
          </a:stretch>
        </p:blipFill>
        <p:spPr bwMode="auto">
          <a:xfrm>
            <a:off x="993914" y="2779093"/>
            <a:ext cx="1981200" cy="685800"/>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7393915" y="3121993"/>
            <a:ext cx="4798085" cy="3736007"/>
          </a:xfrm>
          <a:prstGeom prst="rect">
            <a:avLst/>
          </a:prstGeom>
          <a:noFill/>
          <a:ln w="9525">
            <a:noFill/>
            <a:miter lim="800000"/>
            <a:headEnd/>
            <a:tailEnd/>
          </a:ln>
        </p:spPr>
      </p:pic>
      <p:sp>
        <p:nvSpPr>
          <p:cNvPr id="2" name="Title 1">
            <a:extLst>
              <a:ext uri="{FF2B5EF4-FFF2-40B4-BE49-F238E27FC236}">
                <a16:creationId xmlns:a16="http://schemas.microsoft.com/office/drawing/2014/main" id="{59151632-108E-DC47-8144-810FDD1C527B}"/>
              </a:ext>
            </a:extLst>
          </p:cNvPr>
          <p:cNvSpPr>
            <a:spLocks noGrp="1"/>
          </p:cNvSpPr>
          <p:nvPr>
            <p:ph type="title"/>
          </p:nvPr>
        </p:nvSpPr>
        <p:spPr/>
        <p:txBody>
          <a:bodyPr/>
          <a:lstStyle/>
          <a:p>
            <a:r>
              <a:rPr lang="en-US" dirty="0"/>
              <a:t>Asocial </a:t>
            </a:r>
            <a:r>
              <a:rPr lang="en-US" dirty="0" err="1"/>
              <a:t>obs</a:t>
            </a:r>
            <a:r>
              <a:rPr lang="en-US" dirty="0"/>
              <a:t> learning</a:t>
            </a:r>
          </a:p>
        </p:txBody>
      </p:sp>
      <p:sp>
        <p:nvSpPr>
          <p:cNvPr id="3" name="Content Placeholder 2">
            <a:extLst>
              <a:ext uri="{FF2B5EF4-FFF2-40B4-BE49-F238E27FC236}">
                <a16:creationId xmlns:a16="http://schemas.microsoft.com/office/drawing/2014/main" id="{76A14B34-8B35-044C-8587-C70734E26287}"/>
              </a:ext>
            </a:extLst>
          </p:cNvPr>
          <p:cNvSpPr>
            <a:spLocks noGrp="1"/>
          </p:cNvSpPr>
          <p:nvPr>
            <p:ph idx="1"/>
          </p:nvPr>
        </p:nvSpPr>
        <p:spPr>
          <a:xfrm>
            <a:off x="838200" y="1825625"/>
            <a:ext cx="10515600" cy="4833592"/>
          </a:xfrm>
        </p:spPr>
        <p:txBody>
          <a:bodyPr>
            <a:normAutofit/>
          </a:bodyPr>
          <a:lstStyle/>
          <a:p>
            <a:r>
              <a:rPr lang="en-US" dirty="0"/>
              <a:t>The </a:t>
            </a:r>
            <a:r>
              <a:rPr lang="en-US" b="1" dirty="0"/>
              <a:t>asocial version</a:t>
            </a:r>
            <a:r>
              <a:rPr lang="en-US" dirty="0"/>
              <a:t> of observational learning consists of learning from observed events in the absence of a model. </a:t>
            </a:r>
          </a:p>
          <a:p>
            <a:endParaRPr lang="en-US" dirty="0"/>
          </a:p>
          <a:p>
            <a:endParaRPr lang="en-US" dirty="0"/>
          </a:p>
          <a:p>
            <a:r>
              <a:rPr lang="en-US" dirty="0"/>
              <a:t>Model replaced by Event, thus no </a:t>
            </a:r>
            <a:br>
              <a:rPr lang="en-US" dirty="0"/>
            </a:br>
            <a:r>
              <a:rPr lang="en-US" dirty="0"/>
              <a:t>vicarious </a:t>
            </a:r>
            <a:r>
              <a:rPr lang="en-US" dirty="0" err="1"/>
              <a:t>reinf</a:t>
            </a:r>
            <a:r>
              <a:rPr lang="en-US" dirty="0"/>
              <a:t> or punish </a:t>
            </a:r>
          </a:p>
          <a:p>
            <a:r>
              <a:rPr lang="en-US" dirty="0"/>
              <a:t>Hopper et al., 2008: Chimps had a </a:t>
            </a:r>
            <a:br>
              <a:rPr lang="en-US" dirty="0"/>
            </a:br>
            <a:r>
              <a:rPr lang="en-US" dirty="0"/>
              <a:t>“ghost condition” - no model to observe; </a:t>
            </a:r>
            <a:br>
              <a:rPr lang="en-US" dirty="0"/>
            </a:br>
            <a:r>
              <a:rPr lang="en-US" dirty="0"/>
              <a:t>pulled open by invisible fishing line.  </a:t>
            </a:r>
            <a:br>
              <a:rPr lang="en-US" dirty="0"/>
            </a:br>
            <a:r>
              <a:rPr lang="en-US" dirty="0"/>
              <a:t>All eight chimps in the ghost condition solved </a:t>
            </a:r>
            <a:br>
              <a:rPr lang="en-US" dirty="0"/>
            </a:br>
            <a:r>
              <a:rPr lang="en-US" dirty="0"/>
              <a:t>the problem, 3/8 control chimps did</a:t>
            </a:r>
          </a:p>
        </p:txBody>
      </p:sp>
    </p:spTree>
    <p:extLst>
      <p:ext uri="{BB962C8B-B14F-4D97-AF65-F5344CB8AC3E}">
        <p14:creationId xmlns:p14="http://schemas.microsoft.com/office/powerpoint/2010/main" val="268754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0A7BE-3885-F643-8631-0462A483CFD1}"/>
              </a:ext>
            </a:extLst>
          </p:cNvPr>
          <p:cNvSpPr>
            <a:spLocks noGrp="1"/>
          </p:cNvSpPr>
          <p:nvPr>
            <p:ph type="title"/>
          </p:nvPr>
        </p:nvSpPr>
        <p:spPr/>
        <p:txBody>
          <a:bodyPr/>
          <a:lstStyle/>
          <a:p>
            <a:r>
              <a:rPr lang="en-US" dirty="0"/>
              <a:t>Social v. Asocial?</a:t>
            </a:r>
          </a:p>
        </p:txBody>
      </p:sp>
      <p:sp>
        <p:nvSpPr>
          <p:cNvPr id="3" name="Content Placeholder 2">
            <a:extLst>
              <a:ext uri="{FF2B5EF4-FFF2-40B4-BE49-F238E27FC236}">
                <a16:creationId xmlns:a16="http://schemas.microsoft.com/office/drawing/2014/main" id="{7A99DE1C-E505-1846-9823-6759D590157F}"/>
              </a:ext>
            </a:extLst>
          </p:cNvPr>
          <p:cNvSpPr>
            <a:spLocks noGrp="1"/>
          </p:cNvSpPr>
          <p:nvPr>
            <p:ph idx="1"/>
          </p:nvPr>
        </p:nvSpPr>
        <p:spPr/>
        <p:txBody>
          <a:bodyPr>
            <a:normAutofit/>
          </a:bodyPr>
          <a:lstStyle/>
          <a:p>
            <a:r>
              <a:rPr lang="en-US" dirty="0"/>
              <a:t>Michael </a:t>
            </a:r>
            <a:r>
              <a:rPr lang="en-US" dirty="0" err="1"/>
              <a:t>Tomasello</a:t>
            </a:r>
            <a:r>
              <a:rPr lang="en-US" dirty="0"/>
              <a:t> (1998) : “If a mother chimpanzee rolls a log and eats the insects underneath, her child will very likely follow suit. . . but the youngster would have learned the same thing if the wind, rather than the mother, had caused the log to roll over and expose the ants.”</a:t>
            </a:r>
          </a:p>
          <a:p>
            <a:pPr lvl="0"/>
            <a:r>
              <a:rPr lang="en-US" dirty="0"/>
              <a:t>Perhaps too far, but an important question </a:t>
            </a:r>
          </a:p>
          <a:p>
            <a:pPr lvl="0"/>
            <a:r>
              <a:rPr lang="en-US" dirty="0"/>
              <a:t>A main difference between social and asocial observational learning involves imitation.</a:t>
            </a:r>
          </a:p>
          <a:p>
            <a:endParaRPr lang="en-US" dirty="0"/>
          </a:p>
        </p:txBody>
      </p:sp>
    </p:spTree>
    <p:extLst>
      <p:ext uri="{BB962C8B-B14F-4D97-AF65-F5344CB8AC3E}">
        <p14:creationId xmlns:p14="http://schemas.microsoft.com/office/powerpoint/2010/main" val="178233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2DD67-8613-CC49-B0BB-731CE9FD9CC5}"/>
              </a:ext>
            </a:extLst>
          </p:cNvPr>
          <p:cNvSpPr>
            <a:spLocks noGrp="1"/>
          </p:cNvSpPr>
          <p:nvPr>
            <p:ph type="title"/>
          </p:nvPr>
        </p:nvSpPr>
        <p:spPr/>
        <p:txBody>
          <a:bodyPr/>
          <a:lstStyle/>
          <a:p>
            <a:r>
              <a:rPr lang="en-US" dirty="0"/>
              <a:t>Imitation</a:t>
            </a:r>
          </a:p>
        </p:txBody>
      </p:sp>
      <p:sp>
        <p:nvSpPr>
          <p:cNvPr id="6" name="Content Placeholder 5">
            <a:extLst>
              <a:ext uri="{FF2B5EF4-FFF2-40B4-BE49-F238E27FC236}">
                <a16:creationId xmlns:a16="http://schemas.microsoft.com/office/drawing/2014/main" id="{1569D3DD-9913-3649-8E5F-3695CE9BF174}"/>
              </a:ext>
            </a:extLst>
          </p:cNvPr>
          <p:cNvSpPr>
            <a:spLocks noGrp="1"/>
          </p:cNvSpPr>
          <p:nvPr>
            <p:ph idx="1"/>
          </p:nvPr>
        </p:nvSpPr>
        <p:spPr/>
        <p:txBody>
          <a:bodyPr/>
          <a:lstStyle/>
          <a:p>
            <a:r>
              <a:rPr lang="en-US" dirty="0"/>
              <a:t>Traditionally, to</a:t>
            </a:r>
            <a:r>
              <a:rPr lang="en-US" b="1" dirty="0"/>
              <a:t> imitate</a:t>
            </a:r>
            <a:r>
              <a:rPr lang="en-US" dirty="0"/>
              <a:t> is to behave in a way that resembles the behavior of a model. </a:t>
            </a:r>
          </a:p>
          <a:p>
            <a:r>
              <a:rPr lang="en-US" dirty="0"/>
              <a:t>More broadly, “to perform an observed act, whether modeled or not.”</a:t>
            </a:r>
          </a:p>
          <a:p>
            <a:pPr lvl="0"/>
            <a:r>
              <a:rPr lang="en-US" dirty="0"/>
              <a:t>People tend to imitate observed behavior even when it is clearly irrelevant to producing reinforcement.</a:t>
            </a:r>
          </a:p>
        </p:txBody>
      </p:sp>
    </p:spTree>
    <p:extLst>
      <p:ext uri="{BB962C8B-B14F-4D97-AF65-F5344CB8AC3E}">
        <p14:creationId xmlns:p14="http://schemas.microsoft.com/office/powerpoint/2010/main" val="137286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BAAB-21DD-8146-988A-CA83DC49334A}"/>
              </a:ext>
            </a:extLst>
          </p:cNvPr>
          <p:cNvSpPr>
            <a:spLocks noGrp="1"/>
          </p:cNvSpPr>
          <p:nvPr>
            <p:ph type="title"/>
          </p:nvPr>
        </p:nvSpPr>
        <p:spPr/>
        <p:txBody>
          <a:bodyPr/>
          <a:lstStyle/>
          <a:p>
            <a:r>
              <a:rPr lang="en-US" dirty="0"/>
              <a:t>Imitation</a:t>
            </a:r>
          </a:p>
        </p:txBody>
      </p:sp>
      <p:sp>
        <p:nvSpPr>
          <p:cNvPr id="3" name="Content Placeholder 2">
            <a:extLst>
              <a:ext uri="{FF2B5EF4-FFF2-40B4-BE49-F238E27FC236}">
                <a16:creationId xmlns:a16="http://schemas.microsoft.com/office/drawing/2014/main" id="{710837E6-8BD2-7446-AB62-7822D3C49427}"/>
              </a:ext>
            </a:extLst>
          </p:cNvPr>
          <p:cNvSpPr>
            <a:spLocks noGrp="1"/>
          </p:cNvSpPr>
          <p:nvPr>
            <p:ph idx="1"/>
          </p:nvPr>
        </p:nvSpPr>
        <p:spPr>
          <a:xfrm>
            <a:off x="838200" y="1825625"/>
            <a:ext cx="6039678" cy="4351338"/>
          </a:xfrm>
        </p:spPr>
        <p:txBody>
          <a:bodyPr>
            <a:normAutofit fontScale="92500" lnSpcReduction="10000"/>
          </a:bodyPr>
          <a:lstStyle/>
          <a:p>
            <a:pPr lvl="0"/>
            <a:r>
              <a:rPr lang="en-US" dirty="0"/>
              <a:t>Lyons, Young, &amp; </a:t>
            </a:r>
            <a:r>
              <a:rPr lang="en-US" dirty="0" err="1"/>
              <a:t>Keil</a:t>
            </a:r>
            <a:r>
              <a:rPr lang="en-US" dirty="0"/>
              <a:t> (2007): 3- to 5-year-old children identified actions that were irrelevant to the solution of problems. </a:t>
            </a:r>
          </a:p>
          <a:p>
            <a:r>
              <a:rPr lang="en-US" dirty="0"/>
              <a:t>When answered correctly, heaped praise; if incorrect, feedback. </a:t>
            </a:r>
          </a:p>
          <a:p>
            <a:r>
              <a:rPr lang="en-US" dirty="0"/>
              <a:t>After training, new kind of container and demo with irrelevant steps. Would child would imitate those steps? (</a:t>
            </a:r>
            <a:r>
              <a:rPr lang="en-US" dirty="0" err="1"/>
              <a:t>exptr</a:t>
            </a:r>
            <a:r>
              <a:rPr lang="en-US" dirty="0"/>
              <a:t> left room)</a:t>
            </a:r>
          </a:p>
          <a:p>
            <a:r>
              <a:rPr lang="en-US" b="1" dirty="0"/>
              <a:t>Over-imitation </a:t>
            </a:r>
            <a:r>
              <a:rPr lang="en-US" dirty="0"/>
              <a:t>– despite all efforts to get the children to do only what was necessary</a:t>
            </a:r>
          </a:p>
          <a:p>
            <a:endParaRPr lang="en-US" dirty="0"/>
          </a:p>
        </p:txBody>
      </p:sp>
      <p:pic>
        <p:nvPicPr>
          <p:cNvPr id="4" name="Picture 3">
            <a:extLst>
              <a:ext uri="{FF2B5EF4-FFF2-40B4-BE49-F238E27FC236}">
                <a16:creationId xmlns:a16="http://schemas.microsoft.com/office/drawing/2014/main" id="{4DC1AA7E-ABB7-D545-A16E-C590EE3CD94B}"/>
              </a:ext>
            </a:extLst>
          </p:cNvPr>
          <p:cNvPicPr/>
          <p:nvPr/>
        </p:nvPicPr>
        <p:blipFill>
          <a:blip r:embed="rId3" cstate="print"/>
          <a:srcRect/>
          <a:stretch>
            <a:fillRect/>
          </a:stretch>
        </p:blipFill>
        <p:spPr bwMode="auto">
          <a:xfrm>
            <a:off x="6941445" y="1113182"/>
            <a:ext cx="5250555" cy="4545497"/>
          </a:xfrm>
          <a:prstGeom prst="rect">
            <a:avLst/>
          </a:prstGeom>
          <a:noFill/>
          <a:ln w="9525">
            <a:noFill/>
            <a:miter lim="800000"/>
            <a:headEnd/>
            <a:tailEnd/>
          </a:ln>
        </p:spPr>
      </p:pic>
    </p:spTree>
    <p:extLst>
      <p:ext uri="{BB962C8B-B14F-4D97-AF65-F5344CB8AC3E}">
        <p14:creationId xmlns:p14="http://schemas.microsoft.com/office/powerpoint/2010/main" val="87174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27A3F-5B9F-D04C-9858-A3AFEE833BC7}"/>
              </a:ext>
            </a:extLst>
          </p:cNvPr>
          <p:cNvSpPr>
            <a:spLocks noGrp="1"/>
          </p:cNvSpPr>
          <p:nvPr>
            <p:ph type="title"/>
          </p:nvPr>
        </p:nvSpPr>
        <p:spPr/>
        <p:txBody>
          <a:bodyPr/>
          <a:lstStyle/>
          <a:p>
            <a:r>
              <a:rPr lang="en-US" dirty="0"/>
              <a:t>Over-imitation: Adults too</a:t>
            </a:r>
          </a:p>
        </p:txBody>
      </p:sp>
      <p:sp>
        <p:nvSpPr>
          <p:cNvPr id="3" name="Content Placeholder 2">
            <a:extLst>
              <a:ext uri="{FF2B5EF4-FFF2-40B4-BE49-F238E27FC236}">
                <a16:creationId xmlns:a16="http://schemas.microsoft.com/office/drawing/2014/main" id="{15F0D99F-C409-D341-866C-203B7F7F02BC}"/>
              </a:ext>
            </a:extLst>
          </p:cNvPr>
          <p:cNvSpPr>
            <a:spLocks noGrp="1"/>
          </p:cNvSpPr>
          <p:nvPr>
            <p:ph idx="1"/>
          </p:nvPr>
        </p:nvSpPr>
        <p:spPr/>
        <p:txBody>
          <a:bodyPr>
            <a:normAutofit/>
          </a:bodyPr>
          <a:lstStyle/>
          <a:p>
            <a:r>
              <a:rPr lang="en-US" dirty="0"/>
              <a:t>Tennie, Call, and </a:t>
            </a:r>
            <a:r>
              <a:rPr lang="en-US" dirty="0" err="1"/>
              <a:t>Tomasello</a:t>
            </a:r>
            <a:r>
              <a:rPr lang="en-US" dirty="0"/>
              <a:t> (2006): Model push/pull swinging door</a:t>
            </a:r>
          </a:p>
          <a:p>
            <a:pPr lvl="0"/>
            <a:r>
              <a:rPr lang="en-US" dirty="0"/>
              <a:t>The proportion of children who matched the model increased steadily with age from 12 to 24 months. </a:t>
            </a:r>
          </a:p>
          <a:p>
            <a:pPr lvl="0"/>
            <a:r>
              <a:rPr lang="en-US" dirty="0"/>
              <a:t>Nicola McGuigan et al. (2007) and McGuigan &amp; Graham (2010) found 5-year-old children more likely to over-imitate than 3-year-olds </a:t>
            </a:r>
          </a:p>
          <a:p>
            <a:pPr lvl="0"/>
            <a:r>
              <a:rPr lang="en-US" dirty="0"/>
              <a:t>McGuigan (2012) suggests that over-imitation progresses steadily into adulthood. </a:t>
            </a:r>
          </a:p>
          <a:p>
            <a:endParaRPr lang="en-US" dirty="0"/>
          </a:p>
        </p:txBody>
      </p:sp>
    </p:spTree>
    <p:extLst>
      <p:ext uri="{BB962C8B-B14F-4D97-AF65-F5344CB8AC3E}">
        <p14:creationId xmlns:p14="http://schemas.microsoft.com/office/powerpoint/2010/main" val="52510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3F22A-A299-F240-87F4-7AAE14B1AD38}"/>
              </a:ext>
            </a:extLst>
          </p:cNvPr>
          <p:cNvSpPr>
            <a:spLocks noGrp="1"/>
          </p:cNvSpPr>
          <p:nvPr>
            <p:ph type="title"/>
          </p:nvPr>
        </p:nvSpPr>
        <p:spPr/>
        <p:txBody>
          <a:bodyPr/>
          <a:lstStyle/>
          <a:p>
            <a:r>
              <a:rPr lang="en-US" dirty="0"/>
              <a:t>So how does it work? </a:t>
            </a:r>
          </a:p>
        </p:txBody>
      </p:sp>
      <p:sp>
        <p:nvSpPr>
          <p:cNvPr id="3" name="Content Placeholder 2">
            <a:extLst>
              <a:ext uri="{FF2B5EF4-FFF2-40B4-BE49-F238E27FC236}">
                <a16:creationId xmlns:a16="http://schemas.microsoft.com/office/drawing/2014/main" id="{4BD22E25-968D-2647-8428-F8A61023934B}"/>
              </a:ext>
            </a:extLst>
          </p:cNvPr>
          <p:cNvSpPr>
            <a:spLocks noGrp="1"/>
          </p:cNvSpPr>
          <p:nvPr>
            <p:ph idx="1"/>
          </p:nvPr>
        </p:nvSpPr>
        <p:spPr/>
        <p:txBody>
          <a:bodyPr/>
          <a:lstStyle/>
          <a:p>
            <a:pPr marL="0" indent="0">
              <a:buNone/>
            </a:pPr>
            <a:r>
              <a:rPr lang="en-US" dirty="0"/>
              <a:t>The two main theories of observational learning are the </a:t>
            </a:r>
            <a:r>
              <a:rPr lang="en-US" b="1" dirty="0"/>
              <a:t>social cognitive theory</a:t>
            </a:r>
            <a:r>
              <a:rPr lang="en-US" dirty="0"/>
              <a:t> of Albert Bandura and the </a:t>
            </a:r>
            <a:r>
              <a:rPr lang="en-US" b="1" dirty="0"/>
              <a:t>operant learning model</a:t>
            </a:r>
            <a:r>
              <a:rPr lang="en-US" dirty="0"/>
              <a:t>. </a:t>
            </a:r>
          </a:p>
          <a:p>
            <a:pPr marL="0" indent="0">
              <a:buNone/>
            </a:pPr>
            <a:r>
              <a:rPr lang="en-US" dirty="0"/>
              <a:t>Both theories focus on the social form of observational learning, though the operant model applies as well to both forms of observational learning.</a:t>
            </a:r>
          </a:p>
          <a:p>
            <a:endParaRPr lang="en-US" dirty="0"/>
          </a:p>
        </p:txBody>
      </p:sp>
    </p:spTree>
    <p:extLst>
      <p:ext uri="{BB962C8B-B14F-4D97-AF65-F5344CB8AC3E}">
        <p14:creationId xmlns:p14="http://schemas.microsoft.com/office/powerpoint/2010/main" val="2237819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0179-247D-394C-9059-86F496669658}"/>
              </a:ext>
            </a:extLst>
          </p:cNvPr>
          <p:cNvSpPr>
            <a:spLocks noGrp="1"/>
          </p:cNvSpPr>
          <p:nvPr>
            <p:ph type="title"/>
          </p:nvPr>
        </p:nvSpPr>
        <p:spPr/>
        <p:txBody>
          <a:bodyPr/>
          <a:lstStyle/>
          <a:p>
            <a:r>
              <a:rPr lang="en-US" dirty="0">
                <a:hlinkClick r:id="rId2"/>
              </a:rPr>
              <a:t>https://youtu.be/dmBqwWlJg8U</a:t>
            </a:r>
            <a:r>
              <a:rPr lang="en-US" dirty="0"/>
              <a:t> </a:t>
            </a:r>
          </a:p>
        </p:txBody>
      </p:sp>
      <p:sp>
        <p:nvSpPr>
          <p:cNvPr id="3" name="Content Placeholder 2">
            <a:extLst>
              <a:ext uri="{FF2B5EF4-FFF2-40B4-BE49-F238E27FC236}">
                <a16:creationId xmlns:a16="http://schemas.microsoft.com/office/drawing/2014/main" id="{B48605E6-094B-BF4E-A32E-34A14D8CB87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70218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rmAutofit/>
          </a:bodyPr>
          <a:lstStyle/>
          <a:p>
            <a:pPr eaLnBrk="1" hangingPunct="1">
              <a:buFont typeface="Arial" pitchFamily="34" charset="0"/>
              <a:buNone/>
            </a:pPr>
            <a:r>
              <a:rPr lang="en-US" dirty="0"/>
              <a:t>Bandura’s social-cognitive theory</a:t>
            </a:r>
          </a:p>
        </p:txBody>
      </p:sp>
      <p:sp>
        <p:nvSpPr>
          <p:cNvPr id="3" name="Content Placeholder 2">
            <a:extLst>
              <a:ext uri="{FF2B5EF4-FFF2-40B4-BE49-F238E27FC236}">
                <a16:creationId xmlns:a16="http://schemas.microsoft.com/office/drawing/2014/main" id="{C7175831-56F7-F049-972F-23E5F1FA173C}"/>
              </a:ext>
            </a:extLst>
          </p:cNvPr>
          <p:cNvSpPr>
            <a:spLocks noGrp="1"/>
          </p:cNvSpPr>
          <p:nvPr>
            <p:ph idx="1"/>
          </p:nvPr>
        </p:nvSpPr>
        <p:spPr/>
        <p:txBody>
          <a:bodyPr>
            <a:normAutofit lnSpcReduction="10000"/>
          </a:bodyPr>
          <a:lstStyle/>
          <a:p>
            <a:r>
              <a:rPr lang="en-US" dirty="0"/>
              <a:t>4 kinds of cognitive processes: attentional, </a:t>
            </a:r>
            <a:r>
              <a:rPr lang="en-US" dirty="0" err="1"/>
              <a:t>retentional</a:t>
            </a:r>
            <a:r>
              <a:rPr lang="en-US" dirty="0"/>
              <a:t>, motor-reproductive, and motivational.</a:t>
            </a:r>
          </a:p>
          <a:p>
            <a:pPr lvl="0"/>
            <a:r>
              <a:rPr lang="en-US" b="1" dirty="0"/>
              <a:t>Attentional processes:</a:t>
            </a:r>
            <a:r>
              <a:rPr lang="en-US" dirty="0"/>
              <a:t> the individual directing their attention to the relevant aspects of the model’s behavior and its consequences. </a:t>
            </a:r>
          </a:p>
          <a:p>
            <a:pPr lvl="1"/>
            <a:r>
              <a:rPr lang="en-US" dirty="0"/>
              <a:t> “…involves </a:t>
            </a:r>
            <a:r>
              <a:rPr lang="en-US" b="1" dirty="0"/>
              <a:t>self-directed</a:t>
            </a:r>
            <a:r>
              <a:rPr lang="en-US" dirty="0"/>
              <a:t> exploration of the environment and </a:t>
            </a:r>
            <a:r>
              <a:rPr lang="en-US" b="1" dirty="0"/>
              <a:t>construction</a:t>
            </a:r>
            <a:r>
              <a:rPr lang="en-US" dirty="0"/>
              <a:t> of meaningful perception from ongoing modeled events” </a:t>
            </a:r>
          </a:p>
          <a:p>
            <a:pPr lvl="0"/>
            <a:r>
              <a:rPr lang="en-US" b="1" dirty="0" err="1"/>
              <a:t>Retentional</a:t>
            </a:r>
            <a:r>
              <a:rPr lang="en-US" b="1" dirty="0"/>
              <a:t> processes:</a:t>
            </a:r>
            <a:r>
              <a:rPr lang="en-US" dirty="0"/>
              <a:t> representing the model’s behavior to aid recall </a:t>
            </a:r>
          </a:p>
          <a:p>
            <a:pPr lvl="1"/>
            <a:r>
              <a:rPr lang="en-US" dirty="0"/>
              <a:t>“After modeling stimuli have been coded with images or words for memory representation they function as mediators for response retrieval and reproduction” </a:t>
            </a:r>
          </a:p>
          <a:p>
            <a:pPr lvl="1"/>
            <a:r>
              <a:rPr lang="en-US" dirty="0"/>
              <a:t>Can include covert rehearsal</a:t>
            </a:r>
          </a:p>
          <a:p>
            <a:endParaRPr lang="en-US" dirty="0"/>
          </a:p>
        </p:txBody>
      </p:sp>
      <p:pic>
        <p:nvPicPr>
          <p:cNvPr id="2" name="Picture 1"/>
          <p:cNvPicPr>
            <a:picLocks noChangeAspect="1"/>
          </p:cNvPicPr>
          <p:nvPr/>
        </p:nvPicPr>
        <p:blipFill>
          <a:blip r:embed="rId3" cstate="print"/>
          <a:stretch>
            <a:fillRect/>
          </a:stretch>
        </p:blipFill>
        <p:spPr>
          <a:xfrm>
            <a:off x="10217426" y="80549"/>
            <a:ext cx="1752600" cy="2538248"/>
          </a:xfrm>
          <a:prstGeom prst="rect">
            <a:avLst/>
          </a:prstGeom>
        </p:spPr>
      </p:pic>
    </p:spTree>
    <p:extLst>
      <p:ext uri="{BB962C8B-B14F-4D97-AF65-F5344CB8AC3E}">
        <p14:creationId xmlns:p14="http://schemas.microsoft.com/office/powerpoint/2010/main" val="279661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rmAutofit/>
          </a:bodyPr>
          <a:lstStyle/>
          <a:p>
            <a:pPr eaLnBrk="1" hangingPunct="1">
              <a:buFont typeface="Arial" pitchFamily="34" charset="0"/>
              <a:buNone/>
            </a:pPr>
            <a:r>
              <a:rPr lang="en-US" dirty="0"/>
              <a:t>Bandura’s social-cognitive theory</a:t>
            </a:r>
          </a:p>
        </p:txBody>
      </p:sp>
      <p:sp>
        <p:nvSpPr>
          <p:cNvPr id="3" name="Content Placeholder 2">
            <a:extLst>
              <a:ext uri="{FF2B5EF4-FFF2-40B4-BE49-F238E27FC236}">
                <a16:creationId xmlns:a16="http://schemas.microsoft.com/office/drawing/2014/main" id="{C7175831-56F7-F049-972F-23E5F1FA173C}"/>
              </a:ext>
            </a:extLst>
          </p:cNvPr>
          <p:cNvSpPr>
            <a:spLocks noGrp="1"/>
          </p:cNvSpPr>
          <p:nvPr>
            <p:ph idx="1"/>
          </p:nvPr>
        </p:nvSpPr>
        <p:spPr/>
        <p:txBody>
          <a:bodyPr>
            <a:normAutofit/>
          </a:bodyPr>
          <a:lstStyle/>
          <a:p>
            <a:pPr lvl="0"/>
            <a:r>
              <a:rPr lang="en-US" b="1" dirty="0"/>
              <a:t>Motor-reproductive processes</a:t>
            </a:r>
            <a:r>
              <a:rPr lang="en-US" dirty="0"/>
              <a:t>: using the symbolic </a:t>
            </a:r>
            <a:br>
              <a:rPr lang="en-US" dirty="0"/>
            </a:br>
            <a:r>
              <a:rPr lang="en-US" dirty="0"/>
              <a:t>representations from </a:t>
            </a:r>
            <a:r>
              <a:rPr lang="en-US" dirty="0" err="1"/>
              <a:t>retentional</a:t>
            </a:r>
            <a:r>
              <a:rPr lang="en-US" dirty="0"/>
              <a:t> processes to guide action. </a:t>
            </a:r>
          </a:p>
          <a:p>
            <a:pPr lvl="1"/>
            <a:r>
              <a:rPr lang="en-US" dirty="0"/>
              <a:t>“It is assumed that reinstatement of representational schemes provides a basis for self-instruction on how component responses must be combined and sequenced to produce new patterns of behavior” </a:t>
            </a:r>
          </a:p>
          <a:p>
            <a:pPr lvl="0"/>
            <a:r>
              <a:rPr lang="en-US" b="1" dirty="0"/>
              <a:t>Motivational processes:</a:t>
            </a:r>
            <a:r>
              <a:rPr lang="en-US" dirty="0"/>
              <a:t> evaluating the consequences of imitating </a:t>
            </a:r>
          </a:p>
          <a:p>
            <a:pPr lvl="1"/>
            <a:r>
              <a:rPr lang="en-US" dirty="0"/>
              <a:t>“When favorable incentives are introduced,” Bandura writes, “observational learning promptly emerges in action” </a:t>
            </a:r>
          </a:p>
          <a:p>
            <a:pPr lvl="1"/>
            <a:r>
              <a:rPr lang="en-US" dirty="0"/>
              <a:t>Consequences affect expectations</a:t>
            </a:r>
          </a:p>
          <a:p>
            <a:endParaRPr lang="en-US" dirty="0"/>
          </a:p>
        </p:txBody>
      </p:sp>
      <p:pic>
        <p:nvPicPr>
          <p:cNvPr id="2" name="Picture 1"/>
          <p:cNvPicPr>
            <a:picLocks noChangeAspect="1"/>
          </p:cNvPicPr>
          <p:nvPr/>
        </p:nvPicPr>
        <p:blipFill>
          <a:blip r:embed="rId3" cstate="print"/>
          <a:stretch>
            <a:fillRect/>
          </a:stretch>
        </p:blipFill>
        <p:spPr>
          <a:xfrm>
            <a:off x="10217426" y="80549"/>
            <a:ext cx="1752600" cy="2538248"/>
          </a:xfrm>
          <a:prstGeom prst="rect">
            <a:avLst/>
          </a:prstGeom>
        </p:spPr>
      </p:pic>
    </p:spTree>
    <p:extLst>
      <p:ext uri="{BB962C8B-B14F-4D97-AF65-F5344CB8AC3E}">
        <p14:creationId xmlns:p14="http://schemas.microsoft.com/office/powerpoint/2010/main" val="417446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safe">
            <a:extLst>
              <a:ext uri="{FF2B5EF4-FFF2-40B4-BE49-F238E27FC236}">
                <a16:creationId xmlns:a16="http://schemas.microsoft.com/office/drawing/2014/main" id="{C36DA592-5B7A-B244-A35D-F03C6C095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572294"/>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D631095-8297-EC49-AC1C-0999754B3EED}"/>
              </a:ext>
            </a:extLst>
          </p:cNvPr>
          <p:cNvSpPr>
            <a:spLocks noGrp="1"/>
          </p:cNvSpPr>
          <p:nvPr>
            <p:ph type="title"/>
          </p:nvPr>
        </p:nvSpPr>
        <p:spPr/>
        <p:txBody>
          <a:bodyPr/>
          <a:lstStyle/>
          <a:p>
            <a:r>
              <a:rPr lang="en-US" dirty="0"/>
              <a:t>Bandura’s social-cognitive theory</a:t>
            </a:r>
          </a:p>
        </p:txBody>
      </p:sp>
      <p:sp>
        <p:nvSpPr>
          <p:cNvPr id="3" name="Content Placeholder 2">
            <a:extLst>
              <a:ext uri="{FF2B5EF4-FFF2-40B4-BE49-F238E27FC236}">
                <a16:creationId xmlns:a16="http://schemas.microsoft.com/office/drawing/2014/main" id="{360D36E3-37E5-024F-AC2F-F62723FCB802}"/>
              </a:ext>
            </a:extLst>
          </p:cNvPr>
          <p:cNvSpPr>
            <a:spLocks noGrp="1"/>
          </p:cNvSpPr>
          <p:nvPr>
            <p:ph idx="1"/>
          </p:nvPr>
        </p:nvSpPr>
        <p:spPr/>
        <p:txBody>
          <a:bodyPr>
            <a:normAutofit/>
          </a:bodyPr>
          <a:lstStyle/>
          <a:p>
            <a:pPr marL="0" indent="0">
              <a:buNone/>
            </a:pPr>
            <a:r>
              <a:rPr lang="en-US" dirty="0"/>
              <a:t>These are hypothetical cognitive </a:t>
            </a:r>
            <a:br>
              <a:rPr lang="en-US" dirty="0"/>
            </a:br>
            <a:r>
              <a:rPr lang="en-US" dirty="0"/>
              <a:t>processes, but we can illustrate. </a:t>
            </a:r>
          </a:p>
          <a:p>
            <a:endParaRPr lang="en-US" dirty="0"/>
          </a:p>
        </p:txBody>
      </p:sp>
    </p:spTree>
    <p:extLst>
      <p:ext uri="{BB962C8B-B14F-4D97-AF65-F5344CB8AC3E}">
        <p14:creationId xmlns:p14="http://schemas.microsoft.com/office/powerpoint/2010/main" val="2735599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FE8F1-3F39-D143-AE01-351B5706774F}"/>
              </a:ext>
            </a:extLst>
          </p:cNvPr>
          <p:cNvSpPr>
            <a:spLocks noGrp="1"/>
          </p:cNvSpPr>
          <p:nvPr>
            <p:ph type="title"/>
          </p:nvPr>
        </p:nvSpPr>
        <p:spPr/>
        <p:txBody>
          <a:bodyPr/>
          <a:lstStyle/>
          <a:p>
            <a:r>
              <a:rPr lang="en-US" dirty="0"/>
              <a:t>Bandura’s social-cognitive theory</a:t>
            </a:r>
          </a:p>
        </p:txBody>
      </p:sp>
      <p:sp>
        <p:nvSpPr>
          <p:cNvPr id="3" name="Content Placeholder 2">
            <a:extLst>
              <a:ext uri="{FF2B5EF4-FFF2-40B4-BE49-F238E27FC236}">
                <a16:creationId xmlns:a16="http://schemas.microsoft.com/office/drawing/2014/main" id="{BD372835-732D-B147-B7F5-304A2D8CFB00}"/>
              </a:ext>
            </a:extLst>
          </p:cNvPr>
          <p:cNvSpPr>
            <a:spLocks noGrp="1"/>
          </p:cNvSpPr>
          <p:nvPr>
            <p:ph idx="1"/>
          </p:nvPr>
        </p:nvSpPr>
        <p:spPr/>
        <p:txBody>
          <a:bodyPr>
            <a:normAutofit/>
          </a:bodyPr>
          <a:lstStyle/>
          <a:p>
            <a:r>
              <a:rPr lang="en-US" dirty="0"/>
              <a:t>If a hypothetical process can’t be measured… what’s it really doing? </a:t>
            </a:r>
          </a:p>
          <a:p>
            <a:pPr lvl="0"/>
            <a:r>
              <a:rPr lang="en-US" dirty="0"/>
              <a:t>What does it mean to say that attention is self-directed? </a:t>
            </a:r>
          </a:p>
          <a:p>
            <a:pPr lvl="0"/>
            <a:r>
              <a:rPr lang="en-US" dirty="0"/>
              <a:t>Motivation is important, but does the expectation of reward explain why people imitate a model? </a:t>
            </a:r>
          </a:p>
          <a:p>
            <a:pPr lvl="0"/>
            <a:r>
              <a:rPr lang="en-US" dirty="0"/>
              <a:t>Because of such problems, some researchers prefer explanations that view observational learning as a form of operant learning.</a:t>
            </a:r>
          </a:p>
          <a:p>
            <a:endParaRPr lang="en-US" dirty="0"/>
          </a:p>
        </p:txBody>
      </p:sp>
    </p:spTree>
    <p:extLst>
      <p:ext uri="{BB962C8B-B14F-4D97-AF65-F5344CB8AC3E}">
        <p14:creationId xmlns:p14="http://schemas.microsoft.com/office/powerpoint/2010/main" val="192405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a:bodyPr>
          <a:lstStyle/>
          <a:p>
            <a:pPr eaLnBrk="1" hangingPunct="1">
              <a:buFont typeface="Arial" pitchFamily="34" charset="0"/>
              <a:buNone/>
            </a:pPr>
            <a:r>
              <a:rPr lang="en-US" dirty="0"/>
              <a:t>The operant learning model</a:t>
            </a:r>
          </a:p>
        </p:txBody>
      </p:sp>
      <p:sp>
        <p:nvSpPr>
          <p:cNvPr id="3" name="Content Placeholder 2">
            <a:extLst>
              <a:ext uri="{FF2B5EF4-FFF2-40B4-BE49-F238E27FC236}">
                <a16:creationId xmlns:a16="http://schemas.microsoft.com/office/drawing/2014/main" id="{7185BCBA-6960-6548-AB2A-DE805DC08ACA}"/>
              </a:ext>
            </a:extLst>
          </p:cNvPr>
          <p:cNvSpPr>
            <a:spLocks noGrp="1"/>
          </p:cNvSpPr>
          <p:nvPr>
            <p:ph idx="1"/>
          </p:nvPr>
        </p:nvSpPr>
        <p:spPr>
          <a:xfrm>
            <a:off x="838200" y="1825624"/>
            <a:ext cx="10515600" cy="5032375"/>
          </a:xfrm>
        </p:spPr>
        <p:txBody>
          <a:bodyPr>
            <a:normAutofit fontScale="85000" lnSpcReduction="20000"/>
          </a:bodyPr>
          <a:lstStyle/>
          <a:p>
            <a:r>
              <a:rPr lang="en-US" dirty="0"/>
              <a:t>Discriminative stimuli play a crucial role in operant conditioning both inside and outside the laboratory. E.g. light color</a:t>
            </a:r>
          </a:p>
          <a:p>
            <a:r>
              <a:rPr lang="en-US" dirty="0"/>
              <a:t>In observational learning. discriminative stimulus is the behavior of another person</a:t>
            </a:r>
          </a:p>
          <a:p>
            <a:pPr lvl="0"/>
            <a:r>
              <a:rPr lang="en-US" dirty="0"/>
              <a:t>Miller &amp; Dollard: First-grade children participated in this experiment in pairs, with one child being the “leader” and the other the ‘learner.” On each of several trials, the two children would enter a room in which there were two chairs with a large box on top of each. </a:t>
            </a:r>
          </a:p>
          <a:p>
            <a:r>
              <a:rPr lang="en-US" dirty="0"/>
              <a:t>The leader was instructed in advance to go to one of the two boxes, where there might be a piece of candy. The learner could see where the leader went, but not whether the leader obtained any candy. </a:t>
            </a:r>
          </a:p>
          <a:p>
            <a:pPr lvl="1"/>
            <a:r>
              <a:rPr lang="en-US" dirty="0"/>
              <a:t>Next, it was the learner’s turn </a:t>
            </a:r>
          </a:p>
          <a:p>
            <a:pPr lvl="1"/>
            <a:r>
              <a:rPr lang="en-US" dirty="0"/>
              <a:t>Half reinforced for making the same choice as the leader. </a:t>
            </a:r>
          </a:p>
          <a:p>
            <a:pPr lvl="1"/>
            <a:r>
              <a:rPr lang="en-US" dirty="0"/>
              <a:t>Others reinforced if their choice was opposite that of the leader.</a:t>
            </a:r>
          </a:p>
          <a:p>
            <a:pPr lvl="0"/>
            <a:r>
              <a:rPr lang="en-US" dirty="0"/>
              <a:t>After a few trials, children in the imitation group always copied the response of the leader, and those in the non-imitation group always made the opposite response. </a:t>
            </a:r>
          </a:p>
        </p:txBody>
      </p:sp>
      <p:sp>
        <p:nvSpPr>
          <p:cNvPr id="5124" name="AutoShape 4" descr="data:image/jpeg;base64,/9j/4AAQSkZJRgABAQAAAQABAAD/2wBDAAkGBwgHBgkIBwgKCgkLDRYPDQwMDRsUFRAWIB0iIiAdHx8kKDQsJCYxJx8fLT0tMTU3Ojo6Iys/RD84QzQ5Ojf/2wBDAQoKCg0MDRoPDxo3JR8lNzc3Nzc3Nzc3Nzc3Nzc3Nzc3Nzc3Nzc3Nzc3Nzc3Nzc3Nzc3Nzc3Nzc3Nzc3Nzc3Nzf/wAARCAC0APADASIAAhEBAxEB/8QAHAAAAQUBAQEAAAAAAAAAAAAAAwECBAUGAAcI/8QAOxAAAQMDAwIEBAQCCgMBAAAAAQACAwQRIQUSMUFRBhMiYTJxgaEUQlKRB3IVIyQzNENigrHhFtHw8f/EABgBAAMBAQAAAAAAAAAAAAAAAAABAgME/8QAHhEBAQEBAAMBAQEBAAAAAAAAAAERAgMSITFBEzL/2gAMAwEAAhEDEQA/AMFrenVEOpVIihvCXE7ltPA1Z5mkiFzvXE6xHsqzVah0enyOa0vHBceiheCa4U+pOjeRtmFre6zjazPx6Mx5vycIrZDfkoDX3yiNdlUjUhsh/UnCQ2+IoAN+E4OKAKJDf4inCW35nIO5duQSQJr5LnLvNzy5Bv7pQ+3CQGE3uU7zcfEUEPK4ykf/AIlitPdNkWcVR1ektlqJJdxu4q3MiaX3Rh6o26KeA5V9RRGOtEF+SFrA43VPW00z9TbOB6ARlGDaD/Qz3ZPKg6xpUkenzO3Hhazceqg6xC+qonwRkBzhi5Rg1F8N0TqWNsjnHLMK+8y1ruKg0N4qdjHWJaLFSS8W4Ccg0bzOzikMn+pA3Dsm3F0yH8w/qTHSOP5ihFyQkIGlMh/UUKSR3dcSEJ5aUFpj3nuVVeI2ul0ioDHHdturN9lXaqR+AqOfgKQ15rDWvpZ45mEgg5+S1tNVtniErDkrGTt/qb2Ws0mnH9E08jL325U2Kxo6mgjn0+Wl2gtc0n69F59Dvo6rs6FxGfZemtAH0WF8XUn4bUXTtsGTDcbdzyqKV6BSTtnp45WW2vF1IBWY8GVvn6eYHn1wm30Wla4G2QmVGaU4FBDs8p4d7oITcAuBumXHdduHdAEulDkPcO6XcO6FCFxK7lMv7pdw7oBUi75LkAtkjs46XulCQkXQC3Qn5Iv0T0y/dAK0p98IV8p4OEE69kl1zky6Bp10xxXXTHINxchuOUpKY5BUx5KrtZdbTaj2YVYOKqtfJbpdSb/kQUecy3dD7BbjR2W0mmaOCxYQk22E2HZb/TW7NOpRf/LCFWr0Bv6fuqXxbRifS3SMb6o7H6K3a/3SyBkrDG/4HCzvklUxh/C1aKXVWAkbZfSRfqSvQxt52ryedr6KrLDh0Tv+F6bp1SKmhgmBvvYL/smrpMGy/wAP3Tht/T90MFLdCRSW9kh2n8qHddut1QYw29vunAt7IIf7pdynQMC3slFuyCHZTgSnKNF+i4fJMBK7zADlM59EuEhc3d1TbhNLrPCC0QuBQyR+lcXJpQCgt7Jwc090JLdAEO1NJFuSmkppcgHFwtymEjo630TXOTS5A04j/X9kNwsfi+y4uQ3Oygiuv+r7Kh8VTeVpzmk5kdt/4Vw9/ZZnxlKPw8EVvUXXug4x7h/WM73AXodO0spYRbhjR9gvO2G9THuz6h/yvRYyPKYB+kf8JCu/FtELpGybiG32qRQ1jamIO98hYeKbV43EsZEb97qZp9RrELHbIY3OdnJKrC03xhE2LUTJb+8F/sr7wTWCfRwwnMTy1QJdD1TX6cT1ToYX2s0XPH/wRNN0jVPDrJB+Io7Su3eonlLFW6129pOMJdw7rO/0hqp4koD/ALnJW1+qngUBP8zkE0O8d0x0wva6z5rtYBzHQ2/mKGavV3PAbHR+9nFKjPrTMlBDrHcWi9h1TmSgtBPXv0Ueip54JmyuDXtczNlI1WOVtKZ6KNrzzsJxdZyzWnXPwoeL3uEQOv3WbbqeqAerT4fpInt1iubzpjCfaRaSM2iubpshFgLZJVRTavLIzdNRiI9g66e7VW3BEJJCVXIuL5wmuy5pvwqk62bG1Lf6oTtecOKPrnKabF9ZIfoqWPXmkHzKVzf9yR2vwg4pJnfIhMsXJ+ibf6fNUw1+In/BzD9kelqjqbw2Bj2MB9RclaaS6sa3c5wLWA2ueqKXXGOoULxDM1sDYIGg7SD7qPNrdLSxxiq3tc4XsBeymd7T9cizcUNzrKrd4j0sgf2hw+bShv1/SzgVef5SrQtHvsUJ0nuq1+s6eeKxo+YQzq1E/wCGqaUtCyLyeqzPjN/opzi4N1cfi4bE+aAO6yniyqbNUMbHIHBrOnzKenP1C0aEVOqRRkYGSt9wLDgYCxnhN0Y1CSWR7GtDMFx+S1n4iMi7ZGHHRyMFQY4Db4Qp2m0Dqyqjp2t+I5PYJjWlp2nBHIW08I0HlQuq3iz3izb9lScq1i0qnhYGNAsOqx+tiKetcGNG1mFr9aqvwtC9zTZzvSFiifUb3737pC1HbSx3ttCMymht8GU69hnlL7oIx1JEc2F0KSBkbfMay5bnCkfNPZciwAylZpy3Us6zSRU7N0liRluU7TtSiqHOaPgOLd1T18Ae0jaOyq6WeWjnDSTtBwVl6Z9dF8s6mNJXaayN5c0eknoFGNHEeinRVRrYNu+xb0QXja6w5PCvmse/n4G2jiaBZv3SfhIh0v8AVFY4Pbylxa91aNoLaWPjanCjgAN2ZKK0Z5TnBL5RqMaCE+r7BcNPhBBtZGL9pskkkcbW4Tg2gP06IEuuVKo5aaipHmNzS/qg+p4Ivjqs/qk7YS5kROfdRZq+biWNRimmO7ddEjiFQXF7PSDZpcOigaXTktDnclXbbta0dAETjD671EOnxlpBsc9kN2mxnlrf2U6+0XOV27CrEarX6VTkC8bT+6GdKhb8LGq1OchNccZCMLVU/TwQQOnso9PpdOa1jqiJr23sbq5bYqPOBuuOUYNqVqvgyhkoJPKpw0gY2k5+6xL9HpGuIPmN9rn/ANr13RqsVlAxxGWja4FYvxDpoptQkAwxxu1UdS9KdGadrXnzH/n3fEPmtVQaz5MTGPiu1osAOyrNOoacRGSNt5J/U9/dTqjTDTUjqhzg23Auubnt19eORG12tFZNePcYW8X7qpL7uA4KmxyNk4cL9il1CljhDD+Z2SQtJ0w64QN43ZSl3XoufE7lhug3NjkjOVbIW+44Ro3bSFGYTckI7Tce6A4N83dfKr66gvdzRmysonbHWARnetiRqbTZJIXgONnDv1Vw2RtSyVu077egt7qA6BjKmGRwuC+x+q0n/jb3/wCHm8mJ1nFx+L6LLvyTlv4/Fe1O1pADiLA9k17h5RytPNp0VNpsjNxfsaSTbqsyCx3ptx0VePyeyfL4/Q9j88dEu82IQzbdcJX8A9lpGOEkeCbgITpdoAFtxTg0ve1vQkAkdSo/iDytNaJqqdkRb8Lb5+ijqr440tRVMi3RMcbWuCqIQSVVQXO+G6pKvxZeW8UXmgYBeFCHiavDj5eyMHo1VzP6XWfj0SmjEbRa1gjPdi5Nl5dL4i1O+apw+RUWbWtTffdVSkH/AFKkvVXTwsw+RrR7uUSo1ehp2kyVUdvZwXlTqmeU+uZ5Pu5GgpKmocBFHK4++QgPQh4q0xhsJrjuFbw1EVVE2WF7XscMLz6j8K187gJGtjHueVttOpGafTNgjyGjJ90BLOBdBcNzkYEEJr2G90BYeHqryKwwn4ZLWUzxRSCalEo+JjrfNUcYd5jXtFi03urieoM8A3vLsZAU3qRXPF6SYKGsoqaNpNy3sFS674gqDtpntO0YK3FXK2Gne99sNXn9fEyrndI5uSSonjxr15NCgrIpXA7rH5qfDVSNJs4PaejlQSadI192EqTTyS0w9YuE8R7VemSnkHpvE/seECVwa4NmAIJGWjooYqI5W/F9FYU2nzTRCUSC+0kNLs2S669YfHPtSMo5Cx3lndc+knqF0YtJtI4GVo9D0aXzBV1bnNa5gDYj0UDxHC2HU7MaAzb04Kjny+1xfk8PrNVbGnzCeiKHBov7pjBZpyuPFiuhhgNW4f1ZAOHNOPmtSPEFGyINDnyusAQ0dbLPNDbjF/ml9LR6R17LDvxe1dHj83pFnW61PWQujjjEbH83tcqq27RccgWSucCQQAAEjjcAC/Kvjics/L5Pcwjm6qdS8QUFC4xSThz7fCw3KZ4j1T8DRSBgd5jhtFl57FGXyiSZ4DnHl3KuM7PjU13jmJjCKGF3mg4L/wAqx9fqFVqdS6asmdLI43ynTUZL79e105kAjNnWLijBOriN5LrXPHZMNgOxVi5pbHc2uqyZ255sEwQm5wTf2Wk0LwpPqEf4irJiiPA6lM8HaW2sqTPK1ro2cg916KxzWABoDQBYAcI0lHR+GtMpgCYfMPc3VmI4om2jY1gHYcKVTxGeoZEw5ebBdqdIaOcRSZxut+r2UXuRpz470Axsj3EAenpdP8sNHrN/YIbpy2Qh1rH1AA4AK4PuMJ7sK85+jgBuWtAHclc58YzbcVGcXAgu4PdNmqIo/iIRg+RJE5ddoFlN0uqiadkjfUFnDXFxtEDfuUKOWoZUb7k26BLrnYfHfrW88R1m1jYWuy7JHss203JIRNSqzUTvkvgmw+SBG7CaLdSGkdUj2Nku1MByng4KYQJ6E3u3n2Wp8KyA1lPFKA4Fm35KowGWCHTRy08zZ4ZXNcL2WXl52N/F3Of16Fqurw0WBZ81rBoPBWSrah9VZ85u8n9lHYXPlJkJc+2SVwc55I7FT4/HIfl8nt8KG7sJ3lXdc8J7Gem45SuJDDZbMgwOT2TN3QIr8NN+pQdoJuLoKkawucTfAVjRURlfmwaOXHgIFAITUhs7tjDgu7I2q1zQw0lKdsLcE/r91PVv8VzzP6pNW02nqa5212+IHHuVEm0TTiPVTj53OPup/mAAi9jbhR56pjR8SrlF+qPUdBpbB8DjH3F7qgfp4glLmyB5+S0NZVukBaD0WemiqvMeWg8XBT05yhSZkcH2N8BQPwj5akRMGT9lq9CoKPyap+tRSOkLLwbP1e66CkDJLgm3THCWjBtEdHpVOI4o7uPxOKthqzncMVaIr2AyVKgpXEiwslp5FzoGoNZrFPJUDbFexPZb2t0yn1GEZbuIu2YZ2rz2Kgs1aPQNYdQ7aWocTCTYO/Sufy823XV4OucxW+ItOpaRxYy8bw2+3sVm46yQEWBsO60fiiqhq9SlMbw8OG1tuiqm0TNjXP8AstPFufWXn9d+IpmnmbY3A9k1lI6V13X+qsmwsYPSLhNBLScLVz6AKZjBkX9kx+1uQLI73ZUWYp4NSwN17ojRwmbhwOEVhwgHAZRAbccJGC/TCfYXFkgU2sLp7TY36BCALnEnNinE2weqFCNkcCXBFp7/ABW5Q2Muy7sXR2M8oNzyUjgvXt7JSwE4wlIG/lOINkjw17RYCya5thgKQ5hO07UOQEDCeixEe0kcZCjSeaWn0i/CmtDsl3CjvDnuwQPcpfzR+oRoK+pa58DAWNNtxwFVV2mahAAZoXbejgbj6rVwCWWkhiJ8uHcST1Kc8SU8VVG93mwzCzD0B91Hv9X/AJ5NYuOhmdcgH6hHZps3VhV7HGWkhwFh2UljcDC034j6zI0yo3ZabI0elP3DdwtF5Y5ceUhjDbkC6Wlqqj09jb4yEdkDWiwClkXA90zZYkqg6xDcFCcL8oxGEJ4wkf4B5UfIYL9wkJuLBGAAHCGcdEcpt39DaTm5wENxyUVlgTu6ocoDTjhNKO/I+SA/INkaT0m11Hk5sFQTIzuPGFIYMIMYv0UgWDCkIeCbe10WOzbuPPRBbctClRMDrgi6mqkIGkEWHPKa5hdJj8oUg33Y49ksEXmRyyNyb2A7paqRzLO2gcAKHX6vR6dKxldIIy/LbqxENmWYMrBfxUp9rqGYXuQWH/76on0WNpp2pUepbzRSiQN5sOFaiIAi68t/ho+Z1RVQxTGP0B33C9Da2tBA/Fg46hOyQRaPBsLZt2QS25N7qvvqYkIZUwkfyf8ASIH6hcgvhd/t/wClKsEew7XGwwMBP8Pspn6yBW7fw/lk+oG25AfJW7P7uFwHAtZaDwxHqdTp0j4/wjGNkIs9lycLPyX4riRArKI3iEeWhp22HVOggEVOTUjYx0rBZwxa+Vewv1Xy7mKkcOwwnRGvmf5ctHTSNtcgnHsuX2+On8ZbXYYYtYlFLbyC1ttuQSQgQtuC2x/ZXnirzoKembJQxMDnkXhsDwqOOVzQf7PIbDGf+11eK7HN1NulDCTkXt7JzmkbsdMKjqPGWlU1a+kl3xSNeGEuFwD/AOlKoPFGl6hWilp5y+a5Axg26rXEfEws+FIG3upLoyTciw7JDHYHCNGIz2IEjbKbIzHCjubygqi5JwmSD9kd7NpBQ5G5ICE4jnhCkNyAeEUjF7IT2gq4MR5CCT1Ud7QSiOaWEg/NMcUCxMj4GVI2325SMgPF0dsbsZwgiAWz+ylUzCxhcckoflXt7KUz4BjCmxXIcu8ANaDcqbTNdGxgAwOfdDDQ57RfA6qwaxoa0hzUrFGtjtIsX/FCjvoTZ+THMPoDZb6JgJBJCpfHVC2p8K6g3F2s3/slz+nfx5h/DSUx+ISw/niIsvV4o7ODnErxnwTMIPE1C4nDn7T9V7fHHtwbYKfZchxxjcSB0SFh3YAUprTs22tlK2P1YULwF0DdvY/JHo6ipo2llPJsjcbubbrZOdggdUr2Xyps1fOQVtbI1tt3Rc2vqIm74n7XdcKLt7oxZaJZf5xp7zMArZ6mt2CpkDw03Hpso0kJaW2NypcbPTnlcYz5jHHhbczGN/HgPih/meIa/P8AmlXP8MYTP4ojLhcNiefss9q7jJq1U89ZCStv/B+m36tVzkelkQF/ndbX8YT9ekiOx63XPYpph9OOUJ0Tt30WTXEBzO/CFI1lj3VgYyG5CA+HkgJyliukZi6iTAg3Cs3s5UWZgtwqLFdncboQze6O9lnkkoLh6vSqiUOUESG6juNsXUybJKgyXDiOiZVdtOUdnC5cqSIOURcuQZ1vcp7ScZP7rlyQHZe49Tv3VX4rnlh0KtcyR19ls+65ckbxzR3uZqtIWmxErMj5r2SnralxIdK6y5cqHKS2rnDhaVylx1k5/wAwrlyzv6s41cxN9/TsnfiptuX3XLkqvk0VMpHxKQ6ql2gXH7Llygz2SOwLoskrww56LlyqE+ctRcTXTe7yvT/4NMb5GoutncwLlyvr8ZT/AKemjkpj2jcMLlyybhPaN3HRRy0XK5ciIqIWiwwoVQ0ZXLlUJXVA9YQHDK5crTUecBQpeVy5M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427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a:bodyPr>
          <a:lstStyle/>
          <a:p>
            <a:pPr eaLnBrk="1" hangingPunct="1">
              <a:buFont typeface="Arial" pitchFamily="34" charset="0"/>
              <a:buNone/>
            </a:pPr>
            <a:r>
              <a:rPr lang="en-US" dirty="0"/>
              <a:t>Mirror neurons</a:t>
            </a:r>
          </a:p>
        </p:txBody>
      </p:sp>
      <p:sp>
        <p:nvSpPr>
          <p:cNvPr id="2" name="Content Placeholder 1">
            <a:extLst>
              <a:ext uri="{FF2B5EF4-FFF2-40B4-BE49-F238E27FC236}">
                <a16:creationId xmlns:a16="http://schemas.microsoft.com/office/drawing/2014/main" id="{7276734C-B46D-6647-89C8-6B51658B4774}"/>
              </a:ext>
            </a:extLst>
          </p:cNvPr>
          <p:cNvSpPr>
            <a:spLocks noGrp="1"/>
          </p:cNvSpPr>
          <p:nvPr>
            <p:ph idx="1"/>
          </p:nvPr>
        </p:nvSpPr>
        <p:spPr/>
        <p:txBody>
          <a:bodyPr>
            <a:normAutofit/>
          </a:bodyPr>
          <a:lstStyle/>
          <a:p>
            <a:pPr lvl="0"/>
            <a:r>
              <a:rPr lang="en-US" dirty="0"/>
              <a:t>Mirror neurons fire both when an animal makes a certain movement and when the animal observes someone else make that movement. </a:t>
            </a:r>
          </a:p>
          <a:p>
            <a:r>
              <a:rPr lang="en-US" dirty="0"/>
              <a:t>First study found neurons that would fire when a monkey reached for a piece food, but also when the experimenter reached for the food (Di </a:t>
            </a:r>
            <a:r>
              <a:rPr lang="en-US" dirty="0" err="1"/>
              <a:t>Peliegrino</a:t>
            </a:r>
            <a:r>
              <a:rPr lang="en-US" dirty="0"/>
              <a:t>, </a:t>
            </a:r>
            <a:r>
              <a:rPr lang="en-US" dirty="0" err="1"/>
              <a:t>Fadiga</a:t>
            </a:r>
            <a:r>
              <a:rPr lang="en-US" dirty="0"/>
              <a:t>, </a:t>
            </a:r>
            <a:r>
              <a:rPr lang="en-US" dirty="0" err="1"/>
              <a:t>Gallese</a:t>
            </a:r>
            <a:r>
              <a:rPr lang="en-US" dirty="0"/>
              <a:t>, &amp; </a:t>
            </a:r>
            <a:r>
              <a:rPr lang="en-US" dirty="0" err="1"/>
              <a:t>Rizzolatti</a:t>
            </a:r>
            <a:r>
              <a:rPr lang="en-US" dirty="0"/>
              <a:t>, 1992). </a:t>
            </a:r>
          </a:p>
          <a:p>
            <a:r>
              <a:rPr lang="en-US" dirty="0"/>
              <a:t>The discovery of mirror neurons renews debate on whether </a:t>
            </a:r>
            <a:r>
              <a:rPr lang="en-US" dirty="0" err="1"/>
              <a:t>obs</a:t>
            </a:r>
            <a:r>
              <a:rPr lang="en-US" dirty="0"/>
              <a:t> and operant learning differ</a:t>
            </a:r>
          </a:p>
          <a:p>
            <a:pPr lvl="0"/>
            <a:r>
              <a:rPr lang="en-US" dirty="0"/>
              <a:t>Humans too, neurons become active both when the person makes a movement and when the person observes someone else make the same movement (</a:t>
            </a:r>
            <a:r>
              <a:rPr lang="en-US" dirty="0" err="1"/>
              <a:t>Rizzolatti</a:t>
            </a:r>
            <a:r>
              <a:rPr lang="en-US" dirty="0"/>
              <a:t>, </a:t>
            </a:r>
            <a:r>
              <a:rPr lang="en-US" dirty="0" err="1"/>
              <a:t>Craighero</a:t>
            </a:r>
            <a:r>
              <a:rPr lang="en-US" dirty="0"/>
              <a:t>, &amp; </a:t>
            </a:r>
            <a:r>
              <a:rPr lang="en-US" dirty="0" err="1"/>
              <a:t>Fadiga</a:t>
            </a:r>
            <a:r>
              <a:rPr lang="en-US" dirty="0"/>
              <a:t>, 2002). </a:t>
            </a:r>
          </a:p>
        </p:txBody>
      </p:sp>
      <p:sp>
        <p:nvSpPr>
          <p:cNvPr id="5124" name="AutoShape 4" descr="data:image/jpeg;base64,/9j/4AAQSkZJRgABAQAAAQABAAD/2wBDAAkGBwgHBgkIBwgKCgkLDRYPDQwMDRsUFRAWIB0iIiAdHx8kKDQsJCYxJx8fLT0tMTU3Ojo6Iys/RD84QzQ5Ojf/2wBDAQoKCg0MDRoPDxo3JR8lNzc3Nzc3Nzc3Nzc3Nzc3Nzc3Nzc3Nzc3Nzc3Nzc3Nzc3Nzc3Nzc3Nzc3Nzc3Nzc3Nzf/wAARCAC0APADASIAAhEBAxEB/8QAHAAAAQUBAQEAAAAAAAAAAAAAAwECBAUGAAcI/8QAOxAAAQMDAwIEBAQCCgMBAAAAAQACAwQRIQUSMUFRBhMiYTJxgaEUQlKRB3IVIyQzNENigrHhFtHw8f/EABgBAAMBAQAAAAAAAAAAAAAAAAABAgME/8QAHhEBAQEBAAMBAQEBAAAAAAAAAAERAgMSITFBEzL/2gAMAwEAAhEDEQA/AMFrenVEOpVIihvCXE7ltPA1Z5mkiFzvXE6xHsqzVah0enyOa0vHBceiheCa4U+pOjeRtmFre6zjazPx6Mx5vycIrZDfkoDX3yiNdlUjUhsh/UnCQ2+IoAN+E4OKAKJDf4inCW35nIO5duQSQJr5LnLvNzy5Bv7pQ+3CQGE3uU7zcfEUEPK4ykf/AIlitPdNkWcVR1ektlqJJdxu4q3MiaX3Rh6o26KeA5V9RRGOtEF+SFrA43VPW00z9TbOB6ARlGDaD/Qz3ZPKg6xpUkenzO3Hhazceqg6xC+qonwRkBzhi5Rg1F8N0TqWNsjnHLMK+8y1ruKg0N4qdjHWJaLFSS8W4Ccg0bzOzikMn+pA3Dsm3F0yH8w/qTHSOP5ihFyQkIGlMh/UUKSR3dcSEJ5aUFpj3nuVVeI2ul0ioDHHdturN9lXaqR+AqOfgKQ15rDWvpZ45mEgg5+S1tNVtniErDkrGTt/qb2Ws0mnH9E08jL325U2Kxo6mgjn0+Wl2gtc0n69F59Dvo6rs6FxGfZemtAH0WF8XUn4bUXTtsGTDcbdzyqKV6BSTtnp45WW2vF1IBWY8GVvn6eYHn1wm30Wla4G2QmVGaU4FBDs8p4d7oITcAuBumXHdduHdAEulDkPcO6XcO6FCFxK7lMv7pdw7oBUi75LkAtkjs46XulCQkXQC3Qn5Iv0T0y/dAK0p98IV8p4OEE69kl1zky6Bp10xxXXTHINxchuOUpKY5BUx5KrtZdbTaj2YVYOKqtfJbpdSb/kQUecy3dD7BbjR2W0mmaOCxYQk22E2HZb/TW7NOpRf/LCFWr0Bv6fuqXxbRifS3SMb6o7H6K3a/3SyBkrDG/4HCzvklUxh/C1aKXVWAkbZfSRfqSvQxt52ryedr6KrLDh0Tv+F6bp1SKmhgmBvvYL/smrpMGy/wAP3Tht/T90MFLdCRSW9kh2n8qHddut1QYw29vunAt7IIf7pdynQMC3slFuyCHZTgSnKNF+i4fJMBK7zADlM59EuEhc3d1TbhNLrPCC0QuBQyR+lcXJpQCgt7Jwc090JLdAEO1NJFuSmkppcgHFwtymEjo630TXOTS5A04j/X9kNwsfi+y4uQ3Oygiuv+r7Kh8VTeVpzmk5kdt/4Vw9/ZZnxlKPw8EVvUXXug4x7h/WM73AXodO0spYRbhjR9gvO2G9THuz6h/yvRYyPKYB+kf8JCu/FtELpGybiG32qRQ1jamIO98hYeKbV43EsZEb97qZp9RrELHbIY3OdnJKrC03xhE2LUTJb+8F/sr7wTWCfRwwnMTy1QJdD1TX6cT1ToYX2s0XPH/wRNN0jVPDrJB+Io7Su3eonlLFW6129pOMJdw7rO/0hqp4koD/ALnJW1+qngUBP8zkE0O8d0x0wva6z5rtYBzHQ2/mKGavV3PAbHR+9nFKjPrTMlBDrHcWi9h1TmSgtBPXv0Ueip54JmyuDXtczNlI1WOVtKZ6KNrzzsJxdZyzWnXPwoeL3uEQOv3WbbqeqAerT4fpInt1iubzpjCfaRaSM2iubpshFgLZJVRTavLIzdNRiI9g66e7VW3BEJJCVXIuL5wmuy5pvwqk62bG1Lf6oTtecOKPrnKabF9ZIfoqWPXmkHzKVzf9yR2vwg4pJnfIhMsXJ+ibf6fNUw1+In/BzD9kelqjqbw2Bj2MB9RclaaS6sa3c5wLWA2ueqKXXGOoULxDM1sDYIGg7SD7qPNrdLSxxiq3tc4XsBeymd7T9cizcUNzrKrd4j0sgf2hw+bShv1/SzgVef5SrQtHvsUJ0nuq1+s6eeKxo+YQzq1E/wCGqaUtCyLyeqzPjN/opzi4N1cfi4bE+aAO6yniyqbNUMbHIHBrOnzKenP1C0aEVOqRRkYGSt9wLDgYCxnhN0Y1CSWR7GtDMFx+S1n4iMi7ZGHHRyMFQY4Db4Qp2m0Dqyqjp2t+I5PYJjWlp2nBHIW08I0HlQuq3iz3izb9lScq1i0qnhYGNAsOqx+tiKetcGNG1mFr9aqvwtC9zTZzvSFiifUb3737pC1HbSx3ttCMymht8GU69hnlL7oIx1JEc2F0KSBkbfMay5bnCkfNPZciwAylZpy3Us6zSRU7N0liRluU7TtSiqHOaPgOLd1T18Ae0jaOyq6WeWjnDSTtBwVl6Z9dF8s6mNJXaayN5c0eknoFGNHEeinRVRrYNu+xb0QXja6w5PCvmse/n4G2jiaBZv3SfhIh0v8AVFY4Pbylxa91aNoLaWPjanCjgAN2ZKK0Z5TnBL5RqMaCE+r7BcNPhBBtZGL9pskkkcbW4Tg2gP06IEuuVKo5aaipHmNzS/qg+p4Ivjqs/qk7YS5kROfdRZq+biWNRimmO7ddEjiFQXF7PSDZpcOigaXTktDnclXbbta0dAETjD671EOnxlpBsc9kN2mxnlrf2U6+0XOV27CrEarX6VTkC8bT+6GdKhb8LGq1OchNccZCMLVU/TwQQOnso9PpdOa1jqiJr23sbq5bYqPOBuuOUYNqVqvgyhkoJPKpw0gY2k5+6xL9HpGuIPmN9rn/ANr13RqsVlAxxGWja4FYvxDpoptQkAwxxu1UdS9KdGadrXnzH/n3fEPmtVQaz5MTGPiu1osAOyrNOoacRGSNt5J/U9/dTqjTDTUjqhzg23Auubnt19eORG12tFZNePcYW8X7qpL7uA4KmxyNk4cL9il1CljhDD+Z2SQtJ0w64QN43ZSl3XoufE7lhug3NjkjOVbIW+44Ro3bSFGYTckI7Tce6A4N83dfKr66gvdzRmysonbHWARnetiRqbTZJIXgONnDv1Vw2RtSyVu077egt7qA6BjKmGRwuC+x+q0n/jb3/wCHm8mJ1nFx+L6LLvyTlv4/Fe1O1pADiLA9k17h5RytPNp0VNpsjNxfsaSTbqsyCx3ptx0VePyeyfL4/Q9j88dEu82IQzbdcJX8A9lpGOEkeCbgITpdoAFtxTg0ve1vQkAkdSo/iDytNaJqqdkRb8Lb5+ijqr440tRVMi3RMcbWuCqIQSVVQXO+G6pKvxZeW8UXmgYBeFCHiavDj5eyMHo1VzP6XWfj0SmjEbRa1gjPdi5Nl5dL4i1O+apw+RUWbWtTffdVSkH/AFKkvVXTwsw+RrR7uUSo1ehp2kyVUdvZwXlTqmeU+uZ5Pu5GgpKmocBFHK4++QgPQh4q0xhsJrjuFbw1EVVE2WF7XscMLz6j8K187gJGtjHueVttOpGafTNgjyGjJ90BLOBdBcNzkYEEJr2G90BYeHqryKwwn4ZLWUzxRSCalEo+JjrfNUcYd5jXtFi03urieoM8A3vLsZAU3qRXPF6SYKGsoqaNpNy3sFS674gqDtpntO0YK3FXK2Gne99sNXn9fEyrndI5uSSonjxr15NCgrIpXA7rH5qfDVSNJs4PaejlQSadI192EqTTyS0w9YuE8R7VemSnkHpvE/seECVwa4NmAIJGWjooYqI5W/F9FYU2nzTRCUSC+0kNLs2S669YfHPtSMo5Cx3lndc+knqF0YtJtI4GVo9D0aXzBV1bnNa5gDYj0UDxHC2HU7MaAzb04Kjny+1xfk8PrNVbGnzCeiKHBov7pjBZpyuPFiuhhgNW4f1ZAOHNOPmtSPEFGyINDnyusAQ0dbLPNDbjF/ml9LR6R17LDvxe1dHj83pFnW61PWQujjjEbH83tcqq27RccgWSucCQQAAEjjcAC/Kvjics/L5Pcwjm6qdS8QUFC4xSThz7fCw3KZ4j1T8DRSBgd5jhtFl57FGXyiSZ4DnHl3KuM7PjU13jmJjCKGF3mg4L/wAqx9fqFVqdS6asmdLI43ynTUZL79e105kAjNnWLijBOriN5LrXPHZMNgOxVi5pbHc2uqyZ255sEwQm5wTf2Wk0LwpPqEf4irJiiPA6lM8HaW2sqTPK1ro2cg916KxzWABoDQBYAcI0lHR+GtMpgCYfMPc3VmI4om2jY1gHYcKVTxGeoZEw5ebBdqdIaOcRSZxut+r2UXuRpz470Axsj3EAenpdP8sNHrN/YIbpy2Qh1rH1AA4AK4PuMJ7sK85+jgBuWtAHclc58YzbcVGcXAgu4PdNmqIo/iIRg+RJE5ddoFlN0uqiadkjfUFnDXFxtEDfuUKOWoZUb7k26BLrnYfHfrW88R1m1jYWuy7JHss203JIRNSqzUTvkvgmw+SBG7CaLdSGkdUj2Nku1MByng4KYQJ6E3u3n2Wp8KyA1lPFKA4Fm35KowGWCHTRy08zZ4ZXNcL2WXl52N/F3Of16Fqurw0WBZ81rBoPBWSrah9VZ85u8n9lHYXPlJkJc+2SVwc55I7FT4/HIfl8nt8KG7sJ3lXdc8J7Gem45SuJDDZbMgwOT2TN3QIr8NN+pQdoJuLoKkawucTfAVjRURlfmwaOXHgIFAITUhs7tjDgu7I2q1zQw0lKdsLcE/r91PVv8VzzP6pNW02nqa5212+IHHuVEm0TTiPVTj53OPup/mAAi9jbhR56pjR8SrlF+qPUdBpbB8DjH3F7qgfp4glLmyB5+S0NZVukBaD0WemiqvMeWg8XBT05yhSZkcH2N8BQPwj5akRMGT9lq9CoKPyap+tRSOkLLwbP1e66CkDJLgm3THCWjBtEdHpVOI4o7uPxOKthqzncMVaIr2AyVKgpXEiwslp5FzoGoNZrFPJUDbFexPZb2t0yn1GEZbuIu2YZ2rz2Kgs1aPQNYdQ7aWocTCTYO/Sufy823XV4OucxW+ItOpaRxYy8bw2+3sVm46yQEWBsO60fiiqhq9SlMbw8OG1tuiqm0TNjXP8AstPFufWXn9d+IpmnmbY3A9k1lI6V13X+qsmwsYPSLhNBLScLVz6AKZjBkX9kx+1uQLI73ZUWYp4NSwN17ojRwmbhwOEVhwgHAZRAbccJGC/TCfYXFkgU2sLp7TY36BCALnEnNinE2weqFCNkcCXBFp7/ABW5Q2Muy7sXR2M8oNzyUjgvXt7JSwE4wlIG/lOINkjw17RYCya5thgKQ5hO07UOQEDCeixEe0kcZCjSeaWn0i/CmtDsl3CjvDnuwQPcpfzR+oRoK+pa58DAWNNtxwFVV2mahAAZoXbejgbj6rVwCWWkhiJ8uHcST1Kc8SU8VVG93mwzCzD0B91Hv9X/AJ5NYuOhmdcgH6hHZps3VhV7HGWkhwFh2UljcDC034j6zI0yo3ZabI0elP3DdwtF5Y5ceUhjDbkC6Wlqqj09jb4yEdkDWiwClkXA90zZYkqg6xDcFCcL8oxGEJ4wkf4B5UfIYL9wkJuLBGAAHCGcdEcpt39DaTm5wENxyUVlgTu6ocoDTjhNKO/I+SA/INkaT0m11Hk5sFQTIzuPGFIYMIMYv0UgWDCkIeCbe10WOzbuPPRBbctClRMDrgi6mqkIGkEWHPKa5hdJj8oUg33Y49ksEXmRyyNyb2A7paqRzLO2gcAKHX6vR6dKxldIIy/LbqxENmWYMrBfxUp9rqGYXuQWH/76on0WNpp2pUepbzRSiQN5sOFaiIAi68t/ho+Z1RVQxTGP0B33C9Da2tBA/Fg46hOyQRaPBsLZt2QS25N7qvvqYkIZUwkfyf8ASIH6hcgvhd/t/wClKsEew7XGwwMBP8Pspn6yBW7fw/lk+oG25AfJW7P7uFwHAtZaDwxHqdTp0j4/wjGNkIs9lycLPyX4riRArKI3iEeWhp22HVOggEVOTUjYx0rBZwxa+Vewv1Xy7mKkcOwwnRGvmf5ctHTSNtcgnHsuX2+On8ZbXYYYtYlFLbyC1ttuQSQgQtuC2x/ZXnirzoKembJQxMDnkXhsDwqOOVzQf7PIbDGf+11eK7HN1NulDCTkXt7JzmkbsdMKjqPGWlU1a+kl3xSNeGEuFwD/AOlKoPFGl6hWilp5y+a5Axg26rXEfEws+FIG3upLoyTciw7JDHYHCNGIz2IEjbKbIzHCjubygqi5JwmSD9kd7NpBQ5G5ICE4jnhCkNyAeEUjF7IT2gq4MR5CCT1Ud7QSiOaWEg/NMcUCxMj4GVI2325SMgPF0dsbsZwgiAWz+ylUzCxhcckoflXt7KUz4BjCmxXIcu8ANaDcqbTNdGxgAwOfdDDQ57RfA6qwaxoa0hzUrFGtjtIsX/FCjvoTZ+THMPoDZb6JgJBJCpfHVC2p8K6g3F2s3/slz+nfx5h/DSUx+ISw/niIsvV4o7ODnErxnwTMIPE1C4nDn7T9V7fHHtwbYKfZchxxjcSB0SFh3YAUprTs22tlK2P1YULwF0DdvY/JHo6ipo2llPJsjcbubbrZOdggdUr2Xyps1fOQVtbI1tt3Rc2vqIm74n7XdcKLt7oxZaJZf5xp7zMArZ6mt2CpkDw03Hpso0kJaW2NypcbPTnlcYz5jHHhbczGN/HgPih/meIa/P8AmlXP8MYTP4ojLhcNiefss9q7jJq1U89ZCStv/B+m36tVzkelkQF/ndbX8YT9ekiOx63XPYpph9OOUJ0Tt30WTXEBzO/CFI1lj3VgYyG5CA+HkgJyliukZi6iTAg3Cs3s5UWZgtwqLFdncboQze6O9lnkkoLh6vSqiUOUESG6juNsXUybJKgyXDiOiZVdtOUdnC5cqSIOURcuQZ1vcp7ScZP7rlyQHZe49Tv3VX4rnlh0KtcyR19ls+65ckbxzR3uZqtIWmxErMj5r2SnralxIdK6y5cqHKS2rnDhaVylx1k5/wAwrlyzv6s41cxN9/TsnfiptuX3XLkqvk0VMpHxKQ6ql2gXH7Llygz2SOwLoskrww56LlyqE+ctRcTXTe7yvT/4NMb5GoutncwLlyvr8ZT/AKemjkpj2jcMLlyybhPaN3HRRy0XK5ciIqIWiwwoVQ0ZXLlUJXVA9YQHDK5crTUecBQpeVy5M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9989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84C60-E60E-224D-90A0-8454F5308FFA}"/>
              </a:ext>
            </a:extLst>
          </p:cNvPr>
          <p:cNvSpPr>
            <a:spLocks noGrp="1"/>
          </p:cNvSpPr>
          <p:nvPr>
            <p:ph type="title"/>
          </p:nvPr>
        </p:nvSpPr>
        <p:spPr/>
        <p:txBody>
          <a:bodyPr/>
          <a:lstStyle/>
          <a:p>
            <a:r>
              <a:rPr lang="en-US" dirty="0"/>
              <a:t>Mirror neurons</a:t>
            </a:r>
          </a:p>
        </p:txBody>
      </p:sp>
      <p:sp>
        <p:nvSpPr>
          <p:cNvPr id="3" name="Content Placeholder 2">
            <a:extLst>
              <a:ext uri="{FF2B5EF4-FFF2-40B4-BE49-F238E27FC236}">
                <a16:creationId xmlns:a16="http://schemas.microsoft.com/office/drawing/2014/main" id="{3FB9051D-E5A8-D443-B2FC-A86F10248CBB}"/>
              </a:ext>
            </a:extLst>
          </p:cNvPr>
          <p:cNvSpPr>
            <a:spLocks noGrp="1"/>
          </p:cNvSpPr>
          <p:nvPr>
            <p:ph idx="1"/>
          </p:nvPr>
        </p:nvSpPr>
        <p:spPr/>
        <p:txBody>
          <a:bodyPr>
            <a:normAutofit fontScale="92500" lnSpcReduction="20000"/>
          </a:bodyPr>
          <a:lstStyle/>
          <a:p>
            <a:r>
              <a:rPr lang="en-US" dirty="0"/>
              <a:t>Mirror neurons have received a great deal of attention, might tell us more than just </a:t>
            </a:r>
            <a:r>
              <a:rPr lang="en-US" dirty="0" err="1"/>
              <a:t>obs</a:t>
            </a:r>
            <a:r>
              <a:rPr lang="en-US" dirty="0"/>
              <a:t> learning</a:t>
            </a:r>
          </a:p>
          <a:p>
            <a:pPr lvl="0"/>
            <a:r>
              <a:rPr lang="en-US" dirty="0"/>
              <a:t>They may be important for normal social interactions and communication (</a:t>
            </a:r>
            <a:r>
              <a:rPr lang="en-US" dirty="0" err="1"/>
              <a:t>Oberman</a:t>
            </a:r>
            <a:r>
              <a:rPr lang="en-US" dirty="0"/>
              <a:t> &amp; Ramachandran, 2009). </a:t>
            </a:r>
          </a:p>
          <a:p>
            <a:r>
              <a:rPr lang="en-US" dirty="0"/>
              <a:t>Possibly part of ASD (Bernier &amp; Dawson, 2009), but popularity of this hypothesis </a:t>
            </a:r>
            <a:r>
              <a:rPr lang="en-US"/>
              <a:t>is overblown</a:t>
            </a:r>
            <a:endParaRPr lang="en-US" dirty="0"/>
          </a:p>
          <a:p>
            <a:pPr lvl="0"/>
            <a:r>
              <a:rPr lang="en-US" dirty="0"/>
              <a:t>If mirror neurons aid </a:t>
            </a:r>
            <a:r>
              <a:rPr lang="en-US" dirty="0" err="1"/>
              <a:t>obs</a:t>
            </a:r>
            <a:r>
              <a:rPr lang="en-US" dirty="0"/>
              <a:t> learning, species of animals that are most capable of observational learning should be those that have well-developed mirror neuron systems… future work? </a:t>
            </a:r>
          </a:p>
          <a:p>
            <a:pPr lvl="0"/>
            <a:r>
              <a:rPr lang="en-US" dirty="0"/>
              <a:t>One study with sparrows found neurons in their brains that responded both when the birds sang a specific song and when they heard it (Prather, Peters, Nowicki, &amp; Mooney, 2008).</a:t>
            </a:r>
          </a:p>
          <a:p>
            <a:endParaRPr lang="en-US" dirty="0"/>
          </a:p>
        </p:txBody>
      </p:sp>
    </p:spTree>
    <p:extLst>
      <p:ext uri="{BB962C8B-B14F-4D97-AF65-F5344CB8AC3E}">
        <p14:creationId xmlns:p14="http://schemas.microsoft.com/office/powerpoint/2010/main" val="915933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8576</TotalTime>
  <Words>4845</Words>
  <Application>Microsoft Macintosh PowerPoint</Application>
  <PresentationFormat>Widescreen</PresentationFormat>
  <Paragraphs>240</Paragraphs>
  <Slides>22</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PSYCH 3304 – Psychology of Learning  M/W/F 11:00-11:50 am January to May 2020 in STEM 269  ONLINE AFTER COVID-19  Instructor: Dr. Mario Baldassari mbaldassari@tamusa.edu, @MarioBaldassari Office hours Tues 2-3pm &amp; 5-6pm, Fri 9-11am in STEM 237E (or by appt) Please make an appointment ahead of time if you plan to visit office hours. </vt:lpstr>
      <vt:lpstr>PowerPoint Presentation</vt:lpstr>
      <vt:lpstr>LOs</vt:lpstr>
      <vt:lpstr>Observational learning</vt:lpstr>
      <vt:lpstr>What is the social version of  observational learning?</vt:lpstr>
      <vt:lpstr>Social observational learning</vt:lpstr>
      <vt:lpstr>What are some key methods for  studying social obs learning?</vt:lpstr>
      <vt:lpstr>Methods for studying social obs learning</vt:lpstr>
      <vt:lpstr>Asocial obs learning</vt:lpstr>
      <vt:lpstr>Social v. Asocial?</vt:lpstr>
      <vt:lpstr>Imitation</vt:lpstr>
      <vt:lpstr>Imitation</vt:lpstr>
      <vt:lpstr>Over-imitation: Adults too</vt:lpstr>
      <vt:lpstr>So how does it work? </vt:lpstr>
      <vt:lpstr>https://youtu.be/dmBqwWlJg8U </vt:lpstr>
      <vt:lpstr>Bandura’s social-cognitive theory</vt:lpstr>
      <vt:lpstr>Bandura’s social-cognitive theory</vt:lpstr>
      <vt:lpstr>Bandura’s social-cognitive theory</vt:lpstr>
      <vt:lpstr>Bandura’s social-cognitive theory</vt:lpstr>
      <vt:lpstr>The operant learning model</vt:lpstr>
      <vt:lpstr>Mirror neurons</vt:lpstr>
      <vt:lpstr>Mirror neurons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 Baldassari</dc:creator>
  <cp:lastModifiedBy>Mario Baldassari</cp:lastModifiedBy>
  <cp:revision>149</cp:revision>
  <dcterms:created xsi:type="dcterms:W3CDTF">2019-09-18T13:51:23Z</dcterms:created>
  <dcterms:modified xsi:type="dcterms:W3CDTF">2020-04-16T22:08:20Z</dcterms:modified>
</cp:coreProperties>
</file>