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492" r:id="rId2"/>
    <p:sldId id="528" r:id="rId3"/>
    <p:sldId id="496" r:id="rId4"/>
    <p:sldId id="497" r:id="rId5"/>
    <p:sldId id="498" r:id="rId6"/>
    <p:sldId id="499" r:id="rId7"/>
    <p:sldId id="500" r:id="rId8"/>
    <p:sldId id="501" r:id="rId9"/>
    <p:sldId id="502" r:id="rId10"/>
    <p:sldId id="503" r:id="rId11"/>
    <p:sldId id="504" r:id="rId12"/>
    <p:sldId id="505" r:id="rId13"/>
    <p:sldId id="506" r:id="rId14"/>
    <p:sldId id="507" r:id="rId15"/>
    <p:sldId id="508" r:id="rId16"/>
    <p:sldId id="509" r:id="rId17"/>
    <p:sldId id="510" r:id="rId18"/>
    <p:sldId id="511" r:id="rId19"/>
    <p:sldId id="512" r:id="rId20"/>
    <p:sldId id="513" r:id="rId21"/>
    <p:sldId id="514" r:id="rId22"/>
    <p:sldId id="515" r:id="rId23"/>
    <p:sldId id="516" r:id="rId24"/>
    <p:sldId id="517" r:id="rId25"/>
    <p:sldId id="518" r:id="rId26"/>
    <p:sldId id="519" r:id="rId27"/>
    <p:sldId id="520" r:id="rId28"/>
    <p:sldId id="52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73"/>
    <p:restoredTop sz="71255"/>
  </p:normalViewPr>
  <p:slideViewPr>
    <p:cSldViewPr snapToGrid="0" snapToObjects="1">
      <p:cViewPr varScale="1">
        <p:scale>
          <a:sx n="85" d="100"/>
          <a:sy n="85" d="100"/>
        </p:scale>
        <p:origin x="1064"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2ED2F0-335B-3249-969E-A8B36D9CBC68}" type="datetimeFigureOut">
              <a:rPr lang="en-US" smtClean="0"/>
              <a:t>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EC921-D53D-EA4C-846A-0F0414169F7E}" type="slidenum">
              <a:rPr lang="en-US" smtClean="0"/>
              <a:t>‹#›</a:t>
            </a:fld>
            <a:endParaRPr lang="en-US"/>
          </a:p>
        </p:txBody>
      </p:sp>
    </p:spTree>
    <p:extLst>
      <p:ext uri="{BB962C8B-B14F-4D97-AF65-F5344CB8AC3E}">
        <p14:creationId xmlns:p14="http://schemas.microsoft.com/office/powerpoint/2010/main" val="615123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SCIENCE</a:t>
            </a:r>
          </a:p>
        </p:txBody>
      </p:sp>
      <p:sp>
        <p:nvSpPr>
          <p:cNvPr id="4" name="Slide Number Placeholder 3"/>
          <p:cNvSpPr>
            <a:spLocks noGrp="1"/>
          </p:cNvSpPr>
          <p:nvPr>
            <p:ph type="sldNum" sz="quarter" idx="10"/>
          </p:nvPr>
        </p:nvSpPr>
        <p:spPr/>
        <p:txBody>
          <a:bodyPr/>
          <a:lstStyle/>
          <a:p>
            <a:fld id="{BC7B0D79-8DC8-E440-8659-A515A1B0C450}" type="slidenum">
              <a:rPr lang="en-US" smtClean="0"/>
              <a:pPr/>
              <a:t>1</a:t>
            </a:fld>
            <a:endParaRPr lang="en-US"/>
          </a:p>
        </p:txBody>
      </p:sp>
    </p:spTree>
    <p:extLst>
      <p:ext uri="{BB962C8B-B14F-4D97-AF65-F5344CB8AC3E}">
        <p14:creationId xmlns:p14="http://schemas.microsoft.com/office/powerpoint/2010/main" val="812349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DEC921-D53D-EA4C-846A-0F0414169F7E}" type="slidenum">
              <a:rPr lang="en-US" smtClean="0"/>
              <a:t>2</a:t>
            </a:fld>
            <a:endParaRPr lang="en-US"/>
          </a:p>
        </p:txBody>
      </p:sp>
    </p:spTree>
    <p:extLst>
      <p:ext uri="{BB962C8B-B14F-4D97-AF65-F5344CB8AC3E}">
        <p14:creationId xmlns:p14="http://schemas.microsoft.com/office/powerpoint/2010/main" val="2961955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914B65-A82E-774F-9C68-9F14FD591C71}" type="slidenum">
              <a:rPr lang="en-US" smtClean="0"/>
              <a:t>3</a:t>
            </a:fld>
            <a:endParaRPr lang="en-US"/>
          </a:p>
        </p:txBody>
      </p:sp>
    </p:spTree>
    <p:extLst>
      <p:ext uri="{BB962C8B-B14F-4D97-AF65-F5344CB8AC3E}">
        <p14:creationId xmlns:p14="http://schemas.microsoft.com/office/powerpoint/2010/main" val="3358907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42F12E-CABA-4E75-9124-C0DA2CD64005}" type="slidenum">
              <a:rPr lang="en-US" altLang="en-US">
                <a:latin typeface="Times New Roman" panose="02020603050405020304" pitchFamily="18" charset="0"/>
              </a:rPr>
              <a:pPr/>
              <a:t>4</a:t>
            </a:fld>
            <a:endParaRPr lang="en-US" altLang="en-US">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Stimulus Generalization</a:t>
            </a:r>
            <a:r>
              <a:rPr lang="en-US" sz="1200" kern="1200" dirty="0">
                <a:solidFill>
                  <a:schemeClr val="tx1"/>
                </a:solidFill>
                <a:effectLst/>
                <a:latin typeface="+mn-lt"/>
                <a:ea typeface="+mn-ea"/>
                <a:cs typeface="+mn-cs"/>
              </a:rPr>
              <a:t>.  Identifying and differentiating various stimuli is not a simple matter.  Stimuli may be defined in all kinds of ways.  Sometimes widely different objects or events are considered instances of the same stimulus because they all share the same </a:t>
            </a:r>
            <a:r>
              <a:rPr lang="en-US" sz="1200" u="sng" kern="1200" dirty="0">
                <a:solidFill>
                  <a:schemeClr val="tx1"/>
                </a:solidFill>
                <a:effectLst/>
                <a:latin typeface="+mn-lt"/>
                <a:ea typeface="+mn-ea"/>
                <a:cs typeface="+mn-cs"/>
              </a:rPr>
              <a:t>function</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A wheel, for example, may be small or large, spoked or not spoked, and made of wood, rubber or metal—but it is still a wheel</a:t>
            </a:r>
          </a:p>
          <a:p>
            <a:pPr lvl="1"/>
            <a:r>
              <a:rPr lang="en-US" sz="1200" kern="1200" dirty="0">
                <a:solidFill>
                  <a:schemeClr val="tx1"/>
                </a:solidFill>
                <a:effectLst/>
                <a:latin typeface="+mn-lt"/>
                <a:ea typeface="+mn-ea"/>
                <a:cs typeface="+mn-cs"/>
              </a:rPr>
              <a:t>By contrast, stimuli in other cases are identified and distinguished in terms of precise physical features such as wavelength of light or the frequency of radio waves</a:t>
            </a:r>
          </a:p>
          <a:p>
            <a:pPr lvl="0"/>
            <a:r>
              <a:rPr lang="en-US" sz="1200" kern="1200" dirty="0">
                <a:solidFill>
                  <a:schemeClr val="tx1"/>
                </a:solidFill>
                <a:effectLst/>
                <a:latin typeface="+mn-lt"/>
                <a:ea typeface="+mn-ea"/>
                <a:cs typeface="+mn-cs"/>
              </a:rPr>
              <a:t>E.g., listen to a particular FM station and you have to tune your radio within a very small range on the FM band—small variations will significantly change the quality of the reception</a:t>
            </a:r>
          </a:p>
          <a:p>
            <a:pPr eaLnBrk="1" hangingPunct="1"/>
            <a:endParaRPr lang="en-US" altLang="en-US" dirty="0"/>
          </a:p>
        </p:txBody>
      </p:sp>
    </p:spTree>
    <p:extLst>
      <p:ext uri="{BB962C8B-B14F-4D97-AF65-F5344CB8AC3E}">
        <p14:creationId xmlns:p14="http://schemas.microsoft.com/office/powerpoint/2010/main" val="3600735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Psychologist and physiologists have long been concerned with how organisms identify and distinguish different stimuli.  Some have suggested that this is the single most important question in psychology (Stevens, 1951)</a:t>
            </a:r>
          </a:p>
          <a:p>
            <a:pPr lvl="0"/>
            <a:r>
              <a:rPr lang="en-US" sz="1200" kern="1200" dirty="0">
                <a:solidFill>
                  <a:schemeClr val="tx1"/>
                </a:solidFill>
                <a:effectLst/>
                <a:latin typeface="+mn-lt"/>
                <a:ea typeface="+mn-ea"/>
                <a:cs typeface="+mn-cs"/>
              </a:rPr>
              <a:t>The problem is central to our analysis of stimulus control</a:t>
            </a:r>
          </a:p>
          <a:p>
            <a:pPr lvl="0"/>
            <a:r>
              <a:rPr lang="en-US" sz="1200" kern="1200" dirty="0">
                <a:solidFill>
                  <a:schemeClr val="tx1"/>
                </a:solidFill>
                <a:effectLst/>
                <a:latin typeface="+mn-lt"/>
                <a:ea typeface="+mn-ea"/>
                <a:cs typeface="+mn-cs"/>
              </a:rPr>
              <a:t>In addition to stimulus discrimination and differential responding, we must also be aware of </a:t>
            </a:r>
            <a:r>
              <a:rPr lang="en-US" sz="1200" u="sng" kern="1200" dirty="0">
                <a:solidFill>
                  <a:schemeClr val="tx1"/>
                </a:solidFill>
                <a:effectLst/>
                <a:latin typeface="+mn-lt"/>
                <a:ea typeface="+mn-ea"/>
                <a:cs typeface="+mn-cs"/>
              </a:rPr>
              <a:t>stimulus generalization</a:t>
            </a:r>
            <a:r>
              <a:rPr lang="en-US" sz="1200" kern="1200" dirty="0">
                <a:solidFill>
                  <a:schemeClr val="tx1"/>
                </a:solidFill>
                <a:effectLst/>
                <a:latin typeface="+mn-lt"/>
                <a:ea typeface="+mn-ea"/>
                <a:cs typeface="+mn-cs"/>
              </a:rPr>
              <a:t>, which is essentially the opposite of the first two</a:t>
            </a:r>
          </a:p>
          <a:p>
            <a:pPr lvl="1"/>
            <a:r>
              <a:rPr lang="en-US" sz="1200" kern="1200" dirty="0">
                <a:solidFill>
                  <a:schemeClr val="tx1"/>
                </a:solidFill>
                <a:effectLst/>
                <a:latin typeface="+mn-lt"/>
                <a:ea typeface="+mn-ea"/>
                <a:cs typeface="+mn-cs"/>
              </a:rPr>
              <a:t>Show stim generalization if organism responds in a similar fashion to 2 or more stimuli</a:t>
            </a:r>
          </a:p>
          <a:p>
            <a:pPr lvl="0"/>
            <a:r>
              <a:rPr lang="en-US" sz="1200" kern="1200" dirty="0">
                <a:solidFill>
                  <a:schemeClr val="tx1"/>
                </a:solidFill>
                <a:effectLst/>
                <a:latin typeface="+mn-lt"/>
                <a:ea typeface="+mn-ea"/>
                <a:cs typeface="+mn-cs"/>
              </a:rPr>
              <a:t>Stim gen first observed by Pavlov</a:t>
            </a:r>
          </a:p>
          <a:p>
            <a:pPr lvl="1"/>
            <a:r>
              <a:rPr lang="en-US" sz="1200" kern="1200" dirty="0">
                <a:solidFill>
                  <a:schemeClr val="tx1"/>
                </a:solidFill>
                <a:effectLst/>
                <a:latin typeface="+mn-lt"/>
                <a:ea typeface="+mn-ea"/>
                <a:cs typeface="+mn-cs"/>
              </a:rPr>
              <a:t>After one stimulus used as a CS, his dogs would also make conditioned response to other similar stimuli</a:t>
            </a:r>
          </a:p>
          <a:p>
            <a:pPr lvl="1"/>
            <a:r>
              <a:rPr lang="en-US" sz="1200" kern="1200" dirty="0">
                <a:solidFill>
                  <a:schemeClr val="tx1"/>
                </a:solidFill>
                <a:effectLst/>
                <a:latin typeface="+mn-lt"/>
                <a:ea typeface="+mn-ea"/>
                <a:cs typeface="+mn-cs"/>
              </a:rPr>
              <a:t>That is, they failed to respond differentially to stimuli that were similar to the original conditioned stimulus</a:t>
            </a:r>
          </a:p>
          <a:p>
            <a:pPr lvl="0"/>
            <a:r>
              <a:rPr lang="en-US" sz="1200" kern="1200" dirty="0">
                <a:solidFill>
                  <a:schemeClr val="tx1"/>
                </a:solidFill>
                <a:effectLst/>
                <a:latin typeface="+mn-lt"/>
                <a:ea typeface="+mn-ea"/>
                <a:cs typeface="+mn-cs"/>
              </a:rPr>
              <a:t>Stim gen also examined in instrumental conditioning – landmark (</a:t>
            </a:r>
            <a:r>
              <a:rPr lang="en-US" sz="1200" kern="1200" dirty="0" err="1">
                <a:solidFill>
                  <a:schemeClr val="tx1"/>
                </a:solidFill>
                <a:effectLst/>
                <a:latin typeface="+mn-lt"/>
                <a:ea typeface="+mn-ea"/>
                <a:cs typeface="+mn-cs"/>
              </a:rPr>
              <a:t>Guttman</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Kalish</a:t>
            </a:r>
            <a:r>
              <a:rPr lang="en-US" sz="1200" kern="1200" dirty="0">
                <a:solidFill>
                  <a:schemeClr val="tx1"/>
                </a:solidFill>
                <a:effectLst/>
                <a:latin typeface="+mn-lt"/>
                <a:ea typeface="+mn-ea"/>
                <a:cs typeface="+mn-cs"/>
              </a:rPr>
              <a:t>, 1956)</a:t>
            </a:r>
          </a:p>
          <a:p>
            <a:pPr lvl="0"/>
            <a:r>
              <a:rPr lang="en-US" sz="1200" kern="1200" dirty="0">
                <a:solidFill>
                  <a:schemeClr val="tx1"/>
                </a:solidFill>
                <a:effectLst/>
                <a:latin typeface="+mn-lt"/>
                <a:ea typeface="+mn-ea"/>
                <a:cs typeface="+mn-cs"/>
              </a:rPr>
              <a:t>First, reinforced pigeons on VI schedule for pecking illuminate yellowish-orange light with a wavelength of 580nm</a:t>
            </a:r>
          </a:p>
          <a:p>
            <a:pPr lvl="1"/>
            <a:r>
              <a:rPr lang="en-US" sz="1200" kern="1200" dirty="0">
                <a:solidFill>
                  <a:schemeClr val="tx1"/>
                </a:solidFill>
                <a:effectLst/>
                <a:latin typeface="+mn-lt"/>
                <a:ea typeface="+mn-ea"/>
                <a:cs typeface="+mn-cs"/>
              </a:rPr>
              <a:t>After training, the birds were tested with a variety of other colors presented in a random order without reinforcement and the rate of responding for each color was recorded</a:t>
            </a:r>
          </a:p>
          <a:p>
            <a:pPr lvl="0"/>
            <a:r>
              <a:rPr lang="en-US" sz="1200" kern="1200" dirty="0">
                <a:solidFill>
                  <a:schemeClr val="tx1"/>
                </a:solidFill>
                <a:effectLst/>
                <a:latin typeface="+mn-lt"/>
                <a:ea typeface="+mn-ea"/>
                <a:cs typeface="+mn-cs"/>
              </a:rPr>
              <a:t>See next slide for results</a:t>
            </a:r>
            <a:endParaRPr lang="en-US" dirty="0"/>
          </a:p>
        </p:txBody>
      </p:sp>
      <p:sp>
        <p:nvSpPr>
          <p:cNvPr id="4" name="Slide Number Placeholder 3"/>
          <p:cNvSpPr>
            <a:spLocks noGrp="1"/>
          </p:cNvSpPr>
          <p:nvPr>
            <p:ph type="sldNum" sz="quarter" idx="10"/>
          </p:nvPr>
        </p:nvSpPr>
        <p:spPr/>
        <p:txBody>
          <a:bodyPr/>
          <a:lstStyle/>
          <a:p>
            <a:fld id="{3D914B65-A82E-774F-9C68-9F14FD591C71}" type="slidenum">
              <a:rPr lang="en-US" smtClean="0"/>
              <a:t>5</a:t>
            </a:fld>
            <a:endParaRPr lang="en-US"/>
          </a:p>
        </p:txBody>
      </p:sp>
    </p:spTree>
    <p:extLst>
      <p:ext uri="{BB962C8B-B14F-4D97-AF65-F5344CB8AC3E}">
        <p14:creationId xmlns:p14="http://schemas.microsoft.com/office/powerpoint/2010/main" val="2480857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Stimulus generalization gradients are often used to measure stimulus control because they provide information about how sensitive the organism’s behavior is to variations in a particular aspect of the environment</a:t>
            </a:r>
          </a:p>
          <a:p>
            <a:r>
              <a:rPr lang="en-US" sz="1200" kern="1200" dirty="0">
                <a:solidFill>
                  <a:schemeClr val="tx1"/>
                </a:solidFill>
                <a:effectLst/>
                <a:latin typeface="+mn-lt"/>
                <a:ea typeface="+mn-ea"/>
                <a:cs typeface="+mn-cs"/>
              </a:rPr>
              <a:t>With the use of stimulus generalization gradients, investigators can determine exactly how much a stimulus has to be altered to produce a change in behavior</a:t>
            </a:r>
          </a:p>
          <a:p>
            <a:pPr lvl="0"/>
            <a:r>
              <a:rPr lang="en-US" sz="1200" kern="1200" dirty="0">
                <a:solidFill>
                  <a:schemeClr val="tx1"/>
                </a:solidFill>
                <a:effectLst/>
                <a:latin typeface="+mn-lt"/>
                <a:ea typeface="+mn-ea"/>
                <a:cs typeface="+mn-cs"/>
              </a:rPr>
              <a:t>Consider gradient in Table</a:t>
            </a:r>
          </a:p>
          <a:p>
            <a:pPr lvl="1"/>
            <a:r>
              <a:rPr lang="en-US" sz="1200" kern="1200" dirty="0">
                <a:solidFill>
                  <a:schemeClr val="tx1"/>
                </a:solidFill>
                <a:effectLst/>
                <a:latin typeface="+mn-lt"/>
                <a:ea typeface="+mn-ea"/>
                <a:cs typeface="+mn-cs"/>
              </a:rPr>
              <a:t>Wavelength must be changed by more than 10nm</a:t>
            </a:r>
          </a:p>
          <a:p>
            <a:pPr lvl="0"/>
            <a:r>
              <a:rPr lang="en-US" sz="1200" kern="1200" dirty="0">
                <a:solidFill>
                  <a:schemeClr val="tx1"/>
                </a:solidFill>
                <a:effectLst/>
                <a:latin typeface="+mn-lt"/>
                <a:ea typeface="+mn-ea"/>
                <a:cs typeface="+mn-cs"/>
              </a:rPr>
              <a:t>How do you suppose color-blind pigeons would have responded?</a:t>
            </a:r>
          </a:p>
          <a:p>
            <a:pPr lvl="1"/>
            <a:r>
              <a:rPr lang="en-US" sz="1200" kern="1200" dirty="0">
                <a:solidFill>
                  <a:schemeClr val="tx1"/>
                </a:solidFill>
                <a:effectLst/>
                <a:latin typeface="+mn-lt"/>
                <a:ea typeface="+mn-ea"/>
                <a:cs typeface="+mn-cs"/>
              </a:rPr>
              <a:t>They couldn’t have distinguished lights on the basis of color or wavelength and therefore would have responded in much the same way regardless of what color was projected on the response key</a:t>
            </a:r>
          </a:p>
          <a:p>
            <a:pPr lvl="0"/>
            <a:r>
              <a:rPr lang="en-US" sz="1200" kern="1200" dirty="0">
                <a:solidFill>
                  <a:schemeClr val="tx1"/>
                </a:solidFill>
                <a:effectLst/>
                <a:latin typeface="+mn-lt"/>
                <a:ea typeface="+mn-ea"/>
                <a:cs typeface="+mn-cs"/>
              </a:rPr>
              <a:t>See Figure for hypothetical results</a:t>
            </a:r>
          </a:p>
          <a:p>
            <a:pPr lvl="1"/>
            <a:r>
              <a:rPr lang="en-US" sz="1200" kern="1200" dirty="0">
                <a:solidFill>
                  <a:schemeClr val="tx1"/>
                </a:solidFill>
                <a:effectLst/>
                <a:latin typeface="+mn-lt"/>
                <a:ea typeface="+mn-ea"/>
                <a:cs typeface="+mn-cs"/>
              </a:rPr>
              <a:t>If did not respond on basis of color, similar high rates of responding would have occurred—the gradient would have been flat</a:t>
            </a:r>
          </a:p>
          <a:p>
            <a:endParaRPr lang="en-US" dirty="0"/>
          </a:p>
        </p:txBody>
      </p:sp>
      <p:sp>
        <p:nvSpPr>
          <p:cNvPr id="4" name="Slide Number Placeholder 3"/>
          <p:cNvSpPr>
            <a:spLocks noGrp="1"/>
          </p:cNvSpPr>
          <p:nvPr>
            <p:ph type="sldNum" sz="quarter" idx="10"/>
          </p:nvPr>
        </p:nvSpPr>
        <p:spPr/>
        <p:txBody>
          <a:bodyPr/>
          <a:lstStyle/>
          <a:p>
            <a:fld id="{3D914B65-A82E-774F-9C68-9F14FD591C71}" type="slidenum">
              <a:rPr lang="en-US" smtClean="0"/>
              <a:t>7</a:t>
            </a:fld>
            <a:endParaRPr lang="en-US"/>
          </a:p>
        </p:txBody>
      </p:sp>
    </p:spTree>
    <p:extLst>
      <p:ext uri="{BB962C8B-B14F-4D97-AF65-F5344CB8AC3E}">
        <p14:creationId xmlns:p14="http://schemas.microsoft.com/office/powerpoint/2010/main" val="1390022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comparison of the results obtained by </a:t>
            </a:r>
            <a:r>
              <a:rPr lang="en-US" sz="1200" kern="1200" dirty="0" err="1">
                <a:solidFill>
                  <a:schemeClr val="tx1"/>
                </a:solidFill>
                <a:effectLst/>
                <a:latin typeface="+mn-lt"/>
                <a:ea typeface="+mn-ea"/>
                <a:cs typeface="+mn-cs"/>
              </a:rPr>
              <a:t>Guttman</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Kalish</a:t>
            </a:r>
            <a:r>
              <a:rPr lang="en-US" sz="1200" kern="1200" dirty="0">
                <a:solidFill>
                  <a:schemeClr val="tx1"/>
                </a:solidFill>
                <a:effectLst/>
                <a:latin typeface="+mn-lt"/>
                <a:ea typeface="+mn-ea"/>
                <a:cs typeface="+mn-cs"/>
              </a:rPr>
              <a:t> and the hypothetical color-blind data indicates that the </a:t>
            </a:r>
            <a:r>
              <a:rPr lang="en-US" sz="1200" i="1" kern="1200" dirty="0">
                <a:solidFill>
                  <a:schemeClr val="tx1"/>
                </a:solidFill>
                <a:effectLst/>
                <a:latin typeface="+mn-lt"/>
                <a:ea typeface="+mn-ea"/>
                <a:cs typeface="+mn-cs"/>
              </a:rPr>
              <a:t>steepness of a stimulus generalization gradient provides a precise measure of the degree of stimulus control</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Steep gradient shows differential responding and discrimination</a:t>
            </a:r>
          </a:p>
          <a:p>
            <a:pPr lvl="0"/>
            <a:r>
              <a:rPr lang="en-US" sz="1200" kern="1200" dirty="0">
                <a:solidFill>
                  <a:schemeClr val="tx1"/>
                </a:solidFill>
                <a:effectLst/>
                <a:latin typeface="+mn-lt"/>
                <a:ea typeface="+mn-ea"/>
                <a:cs typeface="+mn-cs"/>
              </a:rPr>
              <a:t>Flat gradient show no differential responding and generalization (lack of </a:t>
            </a:r>
            <a:r>
              <a:rPr lang="en-US" sz="1200" kern="1200" dirty="0" err="1">
                <a:solidFill>
                  <a:schemeClr val="tx1"/>
                </a:solidFill>
                <a:effectLst/>
                <a:latin typeface="+mn-lt"/>
                <a:ea typeface="+mn-ea"/>
                <a:cs typeface="+mn-cs"/>
              </a:rPr>
              <a:t>discrim</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3D914B65-A82E-774F-9C68-9F14FD591C71}" type="slidenum">
              <a:rPr lang="en-US" smtClean="0"/>
              <a:t>8</a:t>
            </a:fld>
            <a:endParaRPr lang="en-US"/>
          </a:p>
        </p:txBody>
      </p:sp>
    </p:spTree>
    <p:extLst>
      <p:ext uri="{BB962C8B-B14F-4D97-AF65-F5344CB8AC3E}">
        <p14:creationId xmlns:p14="http://schemas.microsoft.com/office/powerpoint/2010/main" val="959933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0E20499-F478-47BE-BB69-37F7E53DE821}" type="slidenum">
              <a:rPr lang="en-US" altLang="en-US">
                <a:latin typeface="Times New Roman" panose="02020603050405020304" pitchFamily="18" charset="0"/>
              </a:rPr>
              <a:pPr/>
              <a:t>9</a:t>
            </a:fld>
            <a:endParaRPr lang="en-US" altLang="en-US">
              <a:latin typeface="Times New Roman" panose="02020603050405020304" pitchFamily="18"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Stimulus generalization is critical to the success of behavior therapy.  Behavior therapy, like other forms of therapy, is typically conducted under specific circumstances  (in a therapists office, for example).</a:t>
            </a:r>
          </a:p>
          <a:p>
            <a:pPr lvl="0"/>
            <a:r>
              <a:rPr lang="en-US" sz="1200" kern="1200" dirty="0">
                <a:solidFill>
                  <a:schemeClr val="tx1"/>
                </a:solidFill>
                <a:effectLst/>
                <a:latin typeface="+mn-lt"/>
                <a:ea typeface="+mn-ea"/>
                <a:cs typeface="+mn-cs"/>
              </a:rPr>
              <a:t>For the treatment to be maximally useful, what is learned during treatment should generalize outside the training situation</a:t>
            </a:r>
          </a:p>
          <a:p>
            <a:pPr lvl="1"/>
            <a:r>
              <a:rPr lang="en-US" sz="1200" kern="1200" dirty="0">
                <a:solidFill>
                  <a:schemeClr val="tx1"/>
                </a:solidFill>
                <a:effectLst/>
                <a:latin typeface="+mn-lt"/>
                <a:ea typeface="+mn-ea"/>
                <a:cs typeface="+mn-cs"/>
              </a:rPr>
              <a:t>An autistic child, for example, who is taught certain communicative response in interaction with a particular therapist should also exhibit those response in interactions with other people</a:t>
            </a:r>
          </a:p>
          <a:p>
            <a:pPr lvl="0"/>
            <a:r>
              <a:rPr lang="en-US" sz="1200" kern="1200" dirty="0">
                <a:solidFill>
                  <a:schemeClr val="tx1"/>
                </a:solidFill>
                <a:effectLst/>
                <a:latin typeface="+mn-lt"/>
                <a:ea typeface="+mn-ea"/>
                <a:cs typeface="+mn-cs"/>
              </a:rPr>
              <a:t>The following, sometime contradictory, techniques have been proposed to facilitate generalization of treatment outcomes</a:t>
            </a:r>
          </a:p>
          <a:p>
            <a:pPr eaLnBrk="1" hangingPunct="1"/>
            <a:endParaRPr lang="en-US" altLang="en-US" dirty="0"/>
          </a:p>
        </p:txBody>
      </p:sp>
    </p:spTree>
    <p:extLst>
      <p:ext uri="{BB962C8B-B14F-4D97-AF65-F5344CB8AC3E}">
        <p14:creationId xmlns:p14="http://schemas.microsoft.com/office/powerpoint/2010/main" val="1577393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1) First, the treatment situation should be made as similar as possible to the natural environment of the client.  </a:t>
            </a:r>
          </a:p>
          <a:p>
            <a:pPr lvl="1"/>
            <a:r>
              <a:rPr lang="en-US" sz="1200" kern="1200" dirty="0">
                <a:solidFill>
                  <a:schemeClr val="tx1"/>
                </a:solidFill>
                <a:effectLst/>
                <a:latin typeface="+mn-lt"/>
                <a:ea typeface="+mn-ea"/>
                <a:cs typeface="+mn-cs"/>
              </a:rPr>
              <a:t>For example, if the natural environment provides reinforcement only intermittently, then it is a good idea to reduce the frequency of reinforcement during treatment sessions as well.  </a:t>
            </a:r>
          </a:p>
          <a:p>
            <a:pPr lvl="1"/>
            <a:r>
              <a:rPr lang="en-US" sz="1200" kern="1200" dirty="0">
                <a:solidFill>
                  <a:schemeClr val="tx1"/>
                </a:solidFill>
                <a:effectLst/>
                <a:latin typeface="+mn-lt"/>
                <a:ea typeface="+mn-ea"/>
                <a:cs typeface="+mn-cs"/>
              </a:rPr>
              <a:t>It is also best to use the same </a:t>
            </a:r>
            <a:r>
              <a:rPr lang="en-US" sz="1200" kern="1200" dirty="0" err="1">
                <a:solidFill>
                  <a:schemeClr val="tx1"/>
                </a:solidFill>
                <a:effectLst/>
                <a:latin typeface="+mn-lt"/>
                <a:ea typeface="+mn-ea"/>
                <a:cs typeface="+mn-cs"/>
              </a:rPr>
              <a:t>reinforcers</a:t>
            </a:r>
            <a:r>
              <a:rPr lang="en-US" sz="1200" kern="1200" dirty="0">
                <a:solidFill>
                  <a:schemeClr val="tx1"/>
                </a:solidFill>
                <a:effectLst/>
                <a:latin typeface="+mn-lt"/>
                <a:ea typeface="+mn-ea"/>
                <a:cs typeface="+mn-cs"/>
              </a:rPr>
              <a:t> that the client is likely to encounter naturally.  </a:t>
            </a:r>
          </a:p>
          <a:p>
            <a:pPr lvl="0"/>
            <a:r>
              <a:rPr lang="en-US" sz="1200" kern="1200" dirty="0">
                <a:solidFill>
                  <a:schemeClr val="tx1"/>
                </a:solidFill>
                <a:effectLst/>
                <a:latin typeface="+mn-lt"/>
                <a:ea typeface="+mn-ea"/>
                <a:cs typeface="+mn-cs"/>
              </a:rPr>
              <a:t>2) Conduct the treatment procedure in new settings.  This strategy is </a:t>
            </a:r>
            <a:r>
              <a:rPr lang="en-US" sz="1200" u="sng" kern="1200" dirty="0">
                <a:solidFill>
                  <a:schemeClr val="tx1"/>
                </a:solidFill>
                <a:effectLst/>
                <a:latin typeface="+mn-lt"/>
                <a:ea typeface="+mn-ea"/>
                <a:cs typeface="+mn-cs"/>
              </a:rPr>
              <a:t>sequential modification</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After a behavior has been conditioned in one situation (a classroom), training is conducted in a new situation (a playground)</a:t>
            </a:r>
          </a:p>
          <a:p>
            <a:pPr lvl="1"/>
            <a:r>
              <a:rPr lang="en-US" sz="1200" kern="1200" dirty="0">
                <a:solidFill>
                  <a:schemeClr val="tx1"/>
                </a:solidFill>
                <a:effectLst/>
                <a:latin typeface="+mn-lt"/>
                <a:ea typeface="+mn-ea"/>
                <a:cs typeface="+mn-cs"/>
              </a:rPr>
              <a:t>If that does not result in sufficient generalization, training can be extended to other environments</a:t>
            </a:r>
          </a:p>
          <a:p>
            <a:pPr lvl="0"/>
            <a:r>
              <a:rPr lang="en-US" sz="1200" kern="1200" dirty="0">
                <a:solidFill>
                  <a:schemeClr val="tx1"/>
                </a:solidFill>
                <a:effectLst/>
                <a:latin typeface="+mn-lt"/>
                <a:ea typeface="+mn-ea"/>
                <a:cs typeface="+mn-cs"/>
              </a:rPr>
              <a:t>3) Use numerous exemplars during training.  </a:t>
            </a:r>
          </a:p>
          <a:p>
            <a:pPr lvl="1"/>
            <a:r>
              <a:rPr lang="en-US" sz="1200" kern="1200" dirty="0">
                <a:solidFill>
                  <a:schemeClr val="tx1"/>
                </a:solidFill>
                <a:effectLst/>
                <a:latin typeface="+mn-lt"/>
                <a:ea typeface="+mn-ea"/>
                <a:cs typeface="+mn-cs"/>
              </a:rPr>
              <a:t>In trying to extinguish fear of elevators, for example, conduct training sessions with various types of elevators</a:t>
            </a:r>
          </a:p>
          <a:p>
            <a:endParaRPr lang="en-US" dirty="0"/>
          </a:p>
        </p:txBody>
      </p:sp>
      <p:sp>
        <p:nvSpPr>
          <p:cNvPr id="4" name="Slide Number Placeholder 3"/>
          <p:cNvSpPr>
            <a:spLocks noGrp="1"/>
          </p:cNvSpPr>
          <p:nvPr>
            <p:ph type="sldNum" sz="quarter" idx="10"/>
          </p:nvPr>
        </p:nvSpPr>
        <p:spPr/>
        <p:txBody>
          <a:bodyPr/>
          <a:lstStyle/>
          <a:p>
            <a:fld id="{3D914B65-A82E-774F-9C68-9F14FD591C71}" type="slidenum">
              <a:rPr lang="en-US" smtClean="0"/>
              <a:t>10</a:t>
            </a:fld>
            <a:endParaRPr lang="en-US"/>
          </a:p>
        </p:txBody>
      </p:sp>
    </p:spTree>
    <p:extLst>
      <p:ext uri="{BB962C8B-B14F-4D97-AF65-F5344CB8AC3E}">
        <p14:creationId xmlns:p14="http://schemas.microsoft.com/office/powerpoint/2010/main" val="1538910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4) Condition the new response to stimuli that are common to various situations</a:t>
            </a:r>
          </a:p>
          <a:p>
            <a:pPr lvl="1"/>
            <a:r>
              <a:rPr lang="en-US" sz="1200" kern="1200" dirty="0">
                <a:solidFill>
                  <a:schemeClr val="tx1"/>
                </a:solidFill>
                <a:effectLst/>
                <a:latin typeface="+mn-lt"/>
                <a:ea typeface="+mn-ea"/>
                <a:cs typeface="+mn-cs"/>
              </a:rPr>
              <a:t>Language provides effective mediating stimuli</a:t>
            </a:r>
          </a:p>
          <a:p>
            <a:pPr lvl="1"/>
            <a:r>
              <a:rPr lang="en-US" sz="1200" kern="1200" dirty="0">
                <a:solidFill>
                  <a:schemeClr val="tx1"/>
                </a:solidFill>
                <a:effectLst/>
                <a:latin typeface="+mn-lt"/>
                <a:ea typeface="+mn-ea"/>
                <a:cs typeface="+mn-cs"/>
              </a:rPr>
              <a:t>Response conditioned to verbal or instructional cues are likely to generalize to new situations in which those instructional stimuli are encountered</a:t>
            </a:r>
          </a:p>
          <a:p>
            <a:pPr lvl="0"/>
            <a:r>
              <a:rPr lang="en-US" sz="1200" kern="1200" dirty="0">
                <a:solidFill>
                  <a:schemeClr val="tx1"/>
                </a:solidFill>
                <a:effectLst/>
                <a:latin typeface="+mn-lt"/>
                <a:ea typeface="+mn-ea"/>
                <a:cs typeface="+mn-cs"/>
              </a:rPr>
              <a:t>5) Make the training procedure </a:t>
            </a:r>
            <a:r>
              <a:rPr lang="en-US" sz="1200" kern="1200" dirty="0" err="1">
                <a:solidFill>
                  <a:schemeClr val="tx1"/>
                </a:solidFill>
                <a:effectLst/>
                <a:latin typeface="+mn-lt"/>
                <a:ea typeface="+mn-ea"/>
                <a:cs typeface="+mn-cs"/>
              </a:rPr>
              <a:t>indiscriminable</a:t>
            </a:r>
            <a:r>
              <a:rPr lang="en-US" sz="1200" kern="1200" dirty="0">
                <a:solidFill>
                  <a:schemeClr val="tx1"/>
                </a:solidFill>
                <a:effectLst/>
                <a:latin typeface="+mn-lt"/>
                <a:ea typeface="+mn-ea"/>
                <a:cs typeface="+mn-cs"/>
              </a:rPr>
              <a:t> or incidental to other </a:t>
            </a:r>
            <a:r>
              <a:rPr lang="en-US" sz="1200" kern="1200" dirty="0" err="1">
                <a:solidFill>
                  <a:schemeClr val="tx1"/>
                </a:solidFill>
                <a:effectLst/>
                <a:latin typeface="+mn-lt"/>
                <a:ea typeface="+mn-ea"/>
                <a:cs typeface="+mn-cs"/>
              </a:rPr>
              <a:t>activites</a:t>
            </a:r>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In one study (McGee, </a:t>
            </a:r>
            <a:r>
              <a:rPr lang="en-US" sz="1200" kern="1200" dirty="0" err="1">
                <a:solidFill>
                  <a:schemeClr val="tx1"/>
                </a:solidFill>
                <a:effectLst/>
                <a:latin typeface="+mn-lt"/>
                <a:ea typeface="+mn-ea"/>
                <a:cs typeface="+mn-cs"/>
              </a:rPr>
              <a:t>Krantz</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McClannahan</a:t>
            </a:r>
            <a:r>
              <a:rPr lang="en-US" sz="1200" kern="1200" dirty="0">
                <a:solidFill>
                  <a:schemeClr val="tx1"/>
                </a:solidFill>
                <a:effectLst/>
                <a:latin typeface="+mn-lt"/>
                <a:ea typeface="+mn-ea"/>
                <a:cs typeface="+mn-cs"/>
              </a:rPr>
              <a:t>, 1986) for example, the investigators took advantage of the interest autistic children showed in specific toys during a play session to teach the children how to read the names of the toys</a:t>
            </a:r>
          </a:p>
          <a:p>
            <a:pPr lvl="0"/>
            <a:r>
              <a:rPr lang="en-US" sz="1200" kern="1200" dirty="0">
                <a:solidFill>
                  <a:schemeClr val="tx1"/>
                </a:solidFill>
                <a:effectLst/>
                <a:latin typeface="+mn-lt"/>
                <a:ea typeface="+mn-ea"/>
                <a:cs typeface="+mn-cs"/>
              </a:rPr>
              <a:t>6) </a:t>
            </a:r>
            <a:r>
              <a:rPr lang="en-US" sz="1200" kern="1200" dirty="0" err="1">
                <a:solidFill>
                  <a:schemeClr val="tx1"/>
                </a:solidFill>
                <a:effectLst/>
                <a:latin typeface="+mn-lt"/>
                <a:ea typeface="+mn-ea"/>
                <a:cs typeface="+mn-cs"/>
              </a:rPr>
              <a:t>Genealization</a:t>
            </a:r>
            <a:r>
              <a:rPr lang="en-US" sz="1200" kern="1200" dirty="0">
                <a:solidFill>
                  <a:schemeClr val="tx1"/>
                </a:solidFill>
                <a:effectLst/>
                <a:latin typeface="+mn-lt"/>
                <a:ea typeface="+mn-ea"/>
                <a:cs typeface="+mn-cs"/>
              </a:rPr>
              <a:t> outside a training session is achieved if the training helps bring the individual into contact with contingencies of reinforcement available in the natural environment (natural contingencies)</a:t>
            </a:r>
          </a:p>
          <a:p>
            <a:pPr lvl="1"/>
            <a:r>
              <a:rPr lang="en-US" sz="1200" kern="1200" dirty="0">
                <a:solidFill>
                  <a:schemeClr val="tx1"/>
                </a:solidFill>
                <a:effectLst/>
                <a:latin typeface="+mn-lt"/>
                <a:ea typeface="+mn-ea"/>
                <a:cs typeface="+mn-cs"/>
              </a:rPr>
              <a:t>Once a response is required thru special training, the response can often be maintained by naturally available </a:t>
            </a:r>
            <a:r>
              <a:rPr lang="en-US" sz="1200" kern="1200" dirty="0" err="1">
                <a:solidFill>
                  <a:schemeClr val="tx1"/>
                </a:solidFill>
                <a:effectLst/>
                <a:latin typeface="+mn-lt"/>
                <a:ea typeface="+mn-ea"/>
                <a:cs typeface="+mn-cs"/>
              </a:rPr>
              <a:t>reinforcers</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E.g., reading, simple arithmetic, riding a bike—are all response that are maintained by natural </a:t>
            </a:r>
            <a:r>
              <a:rPr lang="en-US" sz="1200" kern="1200" dirty="0" err="1">
                <a:solidFill>
                  <a:schemeClr val="tx1"/>
                </a:solidFill>
                <a:effectLst/>
                <a:latin typeface="+mn-lt"/>
                <a:ea typeface="+mn-ea"/>
                <a:cs typeface="+mn-cs"/>
              </a:rPr>
              <a:t>reinforcers</a:t>
            </a:r>
            <a:r>
              <a:rPr lang="en-US" sz="1200" kern="1200" dirty="0">
                <a:solidFill>
                  <a:schemeClr val="tx1"/>
                </a:solidFill>
                <a:effectLst/>
                <a:latin typeface="+mn-lt"/>
                <a:ea typeface="+mn-ea"/>
                <a:cs typeface="+mn-cs"/>
              </a:rPr>
              <a:t> once the response have been acquired thru special training</a:t>
            </a:r>
          </a:p>
        </p:txBody>
      </p:sp>
      <p:sp>
        <p:nvSpPr>
          <p:cNvPr id="4" name="Slide Number Placeholder 3"/>
          <p:cNvSpPr>
            <a:spLocks noGrp="1"/>
          </p:cNvSpPr>
          <p:nvPr>
            <p:ph type="sldNum" sz="quarter" idx="10"/>
          </p:nvPr>
        </p:nvSpPr>
        <p:spPr/>
        <p:txBody>
          <a:bodyPr/>
          <a:lstStyle/>
          <a:p>
            <a:fld id="{3D914B65-A82E-774F-9C68-9F14FD591C71}" type="slidenum">
              <a:rPr lang="en-US" smtClean="0"/>
              <a:t>11</a:t>
            </a:fld>
            <a:endParaRPr lang="en-US"/>
          </a:p>
        </p:txBody>
      </p:sp>
    </p:spTree>
    <p:extLst>
      <p:ext uri="{BB962C8B-B14F-4D97-AF65-F5344CB8AC3E}">
        <p14:creationId xmlns:p14="http://schemas.microsoft.com/office/powerpoint/2010/main" val="826004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1221DE-CADD-42D9-8B62-AA6F243A35A5}" type="slidenum">
              <a:rPr lang="en-US" altLang="en-US">
                <a:latin typeface="Times New Roman" panose="02020603050405020304" pitchFamily="18" charset="0"/>
              </a:rPr>
              <a:pPr/>
              <a:t>12</a:t>
            </a:fld>
            <a:endParaRPr lang="en-US" altLang="en-US">
              <a:latin typeface="Times New Roman" panose="02020603050405020304" pitchFamily="18"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Pavlov suggested that stimulus generalization occurs because learning about a CS becomes transferred to other stimuli on the basis of physical similarity of those test stimuli to the original CS</a:t>
            </a:r>
          </a:p>
          <a:p>
            <a:pPr lvl="0"/>
            <a:r>
              <a:rPr lang="en-US" sz="1200" kern="1200" dirty="0">
                <a:solidFill>
                  <a:schemeClr val="tx1"/>
                </a:solidFill>
                <a:effectLst/>
                <a:latin typeface="+mn-lt"/>
                <a:ea typeface="+mn-ea"/>
                <a:cs typeface="+mn-cs"/>
              </a:rPr>
              <a:t>In a spirited attack, </a:t>
            </a:r>
            <a:r>
              <a:rPr lang="en-US" sz="1200" kern="1200" dirty="0" err="1">
                <a:solidFill>
                  <a:schemeClr val="tx1"/>
                </a:solidFill>
                <a:effectLst/>
                <a:latin typeface="+mn-lt"/>
                <a:ea typeface="+mn-ea"/>
                <a:cs typeface="+mn-cs"/>
              </a:rPr>
              <a:t>Lashley</a:t>
            </a:r>
            <a:r>
              <a:rPr lang="en-US" sz="1200" kern="1200" dirty="0">
                <a:solidFill>
                  <a:schemeClr val="tx1"/>
                </a:solidFill>
                <a:effectLst/>
                <a:latin typeface="+mn-lt"/>
                <a:ea typeface="+mn-ea"/>
                <a:cs typeface="+mn-cs"/>
              </a:rPr>
              <a:t> &amp; Wade (1946) took exception to this proposal</a:t>
            </a:r>
          </a:p>
          <a:p>
            <a:pPr lvl="1"/>
            <a:r>
              <a:rPr lang="en-US" sz="1200" kern="1200" dirty="0">
                <a:solidFill>
                  <a:schemeClr val="tx1"/>
                </a:solidFill>
                <a:effectLst/>
                <a:latin typeface="+mn-lt"/>
                <a:ea typeface="+mn-ea"/>
                <a:cs typeface="+mn-cs"/>
              </a:rPr>
              <a:t>They rejected the idea that generalization reflects the transfer of learning and argued that it in fact reflects the </a:t>
            </a:r>
            <a:r>
              <a:rPr lang="en-US" sz="1200" u="sng" kern="1200" dirty="0">
                <a:solidFill>
                  <a:schemeClr val="tx1"/>
                </a:solidFill>
                <a:effectLst/>
                <a:latin typeface="+mn-lt"/>
                <a:ea typeface="+mn-ea"/>
                <a:cs typeface="+mn-cs"/>
              </a:rPr>
              <a:t>absence of learning</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In particular, they proposed that stimulus generalization occurs if organisms </a:t>
            </a:r>
            <a:r>
              <a:rPr lang="en-US" sz="1200" u="sng" kern="1200" dirty="0">
                <a:solidFill>
                  <a:schemeClr val="tx1"/>
                </a:solidFill>
                <a:effectLst/>
                <a:latin typeface="+mn-lt"/>
                <a:ea typeface="+mn-ea"/>
                <a:cs typeface="+mn-cs"/>
              </a:rPr>
              <a:t>have not learned to distinguish</a:t>
            </a:r>
            <a:r>
              <a:rPr lang="en-US" sz="1200" kern="1200" dirty="0">
                <a:solidFill>
                  <a:schemeClr val="tx1"/>
                </a:solidFill>
                <a:effectLst/>
                <a:latin typeface="+mn-lt"/>
                <a:ea typeface="+mn-ea"/>
                <a:cs typeface="+mn-cs"/>
              </a:rPr>
              <a:t> differences among stimuli</a:t>
            </a:r>
          </a:p>
          <a:p>
            <a:pPr lvl="0"/>
            <a:r>
              <a:rPr lang="en-US" sz="1200" kern="1200" dirty="0">
                <a:solidFill>
                  <a:schemeClr val="tx1"/>
                </a:solidFill>
                <a:effectLst/>
                <a:latin typeface="+mn-lt"/>
                <a:ea typeface="+mn-ea"/>
                <a:cs typeface="+mn-cs"/>
              </a:rPr>
              <a:t>They proposed that animals have to learn to treat stimuli as different from one another</a:t>
            </a:r>
          </a:p>
          <a:p>
            <a:pPr lvl="0"/>
            <a:r>
              <a:rPr lang="en-US" sz="1200" kern="1200" dirty="0">
                <a:solidFill>
                  <a:schemeClr val="tx1"/>
                </a:solidFill>
                <a:effectLst/>
                <a:latin typeface="+mn-lt"/>
                <a:ea typeface="+mn-ea"/>
                <a:cs typeface="+mn-cs"/>
              </a:rPr>
              <a:t>Thus, in contrast to Pavlov, </a:t>
            </a:r>
            <a:r>
              <a:rPr lang="en-US" sz="1200" kern="1200" dirty="0" err="1">
                <a:solidFill>
                  <a:schemeClr val="tx1"/>
                </a:solidFill>
                <a:effectLst/>
                <a:latin typeface="+mn-lt"/>
                <a:ea typeface="+mn-ea"/>
                <a:cs typeface="+mn-cs"/>
              </a:rPr>
              <a:t>Lashley</a:t>
            </a:r>
            <a:r>
              <a:rPr lang="en-US" sz="1200" kern="1200" dirty="0">
                <a:solidFill>
                  <a:schemeClr val="tx1"/>
                </a:solidFill>
                <a:effectLst/>
                <a:latin typeface="+mn-lt"/>
                <a:ea typeface="+mn-ea"/>
                <a:cs typeface="+mn-cs"/>
              </a:rPr>
              <a:t> and Wade considered the shape of a stimulus generalization gradient to be determined primarily by </a:t>
            </a:r>
            <a:r>
              <a:rPr lang="en-US" sz="1200" u="sng" kern="1200" dirty="0">
                <a:solidFill>
                  <a:schemeClr val="tx1"/>
                </a:solidFill>
                <a:effectLst/>
                <a:latin typeface="+mn-lt"/>
                <a:ea typeface="+mn-ea"/>
                <a:cs typeface="+mn-cs"/>
              </a:rPr>
              <a:t>the organism’s previous learning experiences</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Rather than by the physical properties of the stimuli used</a:t>
            </a:r>
          </a:p>
          <a:p>
            <a:pPr eaLnBrk="1" hangingPunct="1"/>
            <a:endParaRPr lang="en-US" altLang="en-US" dirty="0"/>
          </a:p>
        </p:txBody>
      </p:sp>
    </p:spTree>
    <p:extLst>
      <p:ext uri="{BB962C8B-B14F-4D97-AF65-F5344CB8AC3E}">
        <p14:creationId xmlns:p14="http://schemas.microsoft.com/office/powerpoint/2010/main" val="3898033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Lashley</a:t>
            </a:r>
            <a:r>
              <a:rPr lang="en-US" sz="1200" kern="1200" dirty="0">
                <a:solidFill>
                  <a:schemeClr val="tx1"/>
                </a:solidFill>
                <a:effectLst/>
                <a:latin typeface="+mn-lt"/>
                <a:ea typeface="+mn-ea"/>
                <a:cs typeface="+mn-cs"/>
              </a:rPr>
              <a:t> and Wade were closer to the truth than Pavlov.  Numerous studies have shown that stimulus control can be dramatically altered by learning experiences.</a:t>
            </a:r>
          </a:p>
          <a:p>
            <a:pPr lvl="0"/>
            <a:r>
              <a:rPr lang="en-US" sz="1200" kern="1200" dirty="0">
                <a:solidFill>
                  <a:schemeClr val="tx1"/>
                </a:solidFill>
                <a:effectLst/>
                <a:latin typeface="+mn-lt"/>
                <a:ea typeface="+mn-ea"/>
                <a:cs typeface="+mn-cs"/>
              </a:rPr>
              <a:t>Perhaps the most powerful procedure for bringing behavior under the control of a stimulus is </a:t>
            </a:r>
            <a:r>
              <a:rPr lang="en-US" sz="1200" u="sng" kern="1200" dirty="0">
                <a:solidFill>
                  <a:schemeClr val="tx1"/>
                </a:solidFill>
                <a:effectLst/>
                <a:latin typeface="+mn-lt"/>
                <a:ea typeface="+mn-ea"/>
                <a:cs typeface="+mn-cs"/>
              </a:rPr>
              <a:t>stimulus discrimination training</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In such a procedure, participants are expose to at least two different stimuli (e.g., red and green light) but reinforcement for a response is available only in the presence of one of the colors</a:t>
            </a:r>
          </a:p>
          <a:p>
            <a:pPr lvl="1"/>
            <a:r>
              <a:rPr lang="en-US" sz="1200" kern="1200" dirty="0">
                <a:solidFill>
                  <a:schemeClr val="tx1"/>
                </a:solidFill>
                <a:effectLst/>
                <a:latin typeface="+mn-lt"/>
                <a:ea typeface="+mn-ea"/>
                <a:cs typeface="+mn-cs"/>
              </a:rPr>
              <a:t>E.g., only if red is on…not when green is on</a:t>
            </a:r>
          </a:p>
          <a:p>
            <a:pPr lvl="0"/>
            <a:r>
              <a:rPr lang="en-US" sz="1200" kern="1200" dirty="0">
                <a:solidFill>
                  <a:schemeClr val="tx1"/>
                </a:solidFill>
                <a:effectLst/>
                <a:latin typeface="+mn-lt"/>
                <a:ea typeface="+mn-ea"/>
                <a:cs typeface="+mn-cs"/>
              </a:rPr>
              <a:t>In such a case, the stimulus that signals the availability of reinforcement is S+</a:t>
            </a:r>
          </a:p>
          <a:p>
            <a:pPr lvl="0"/>
            <a:r>
              <a:rPr lang="en-US" sz="1200" kern="1200" dirty="0">
                <a:solidFill>
                  <a:schemeClr val="tx1"/>
                </a:solidFill>
                <a:effectLst/>
                <a:latin typeface="+mn-lt"/>
                <a:ea typeface="+mn-ea"/>
                <a:cs typeface="+mn-cs"/>
              </a:rPr>
              <a:t>By contrast, the stimulus that signals a lack of reinforcement is S-</a:t>
            </a:r>
          </a:p>
          <a:p>
            <a:endParaRPr lang="en-US" dirty="0"/>
          </a:p>
        </p:txBody>
      </p:sp>
      <p:sp>
        <p:nvSpPr>
          <p:cNvPr id="4" name="Slide Number Placeholder 3"/>
          <p:cNvSpPr>
            <a:spLocks noGrp="1"/>
          </p:cNvSpPr>
          <p:nvPr>
            <p:ph type="sldNum" sz="quarter" idx="10"/>
          </p:nvPr>
        </p:nvSpPr>
        <p:spPr/>
        <p:txBody>
          <a:bodyPr/>
          <a:lstStyle/>
          <a:p>
            <a:fld id="{3D914B65-A82E-774F-9C68-9F14FD591C71}" type="slidenum">
              <a:rPr lang="en-US" smtClean="0"/>
              <a:t>13</a:t>
            </a:fld>
            <a:endParaRPr lang="en-US"/>
          </a:p>
        </p:txBody>
      </p:sp>
    </p:spTree>
    <p:extLst>
      <p:ext uri="{BB962C8B-B14F-4D97-AF65-F5344CB8AC3E}">
        <p14:creationId xmlns:p14="http://schemas.microsoft.com/office/powerpoint/2010/main" val="281502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Initially, in such training, organisms respond similarly in the presence of S+ and S-.  As training progresses, responding in the presence of the S+ persists, and responding in the presence of S- declines.</a:t>
            </a:r>
          </a:p>
          <a:p>
            <a:pPr lvl="0"/>
            <a:r>
              <a:rPr lang="en-US" sz="1200" kern="1200" dirty="0">
                <a:solidFill>
                  <a:schemeClr val="tx1"/>
                </a:solidFill>
                <a:effectLst/>
                <a:latin typeface="+mn-lt"/>
                <a:ea typeface="+mn-ea"/>
                <a:cs typeface="+mn-cs"/>
              </a:rPr>
              <a:t>Thus, stimulus discrimination procedures establish control by the stimuli that signal when reinforcement is available and is not available</a:t>
            </a:r>
          </a:p>
          <a:p>
            <a:pPr lvl="1"/>
            <a:r>
              <a:rPr lang="en-US" sz="1200" kern="1200" dirty="0">
                <a:solidFill>
                  <a:schemeClr val="tx1"/>
                </a:solidFill>
                <a:effectLst/>
                <a:latin typeface="+mn-lt"/>
                <a:ea typeface="+mn-ea"/>
                <a:cs typeface="+mn-cs"/>
              </a:rPr>
              <a:t>Once S+ and S- have gained control over behavior, they are called </a:t>
            </a:r>
            <a:r>
              <a:rPr lang="en-US" sz="1200" u="sng" kern="1200" dirty="0">
                <a:solidFill>
                  <a:schemeClr val="tx1"/>
                </a:solidFill>
                <a:effectLst/>
                <a:latin typeface="+mn-lt"/>
                <a:ea typeface="+mn-ea"/>
                <a:cs typeface="+mn-cs"/>
              </a:rPr>
              <a:t>discriminative stimuli</a:t>
            </a:r>
            <a:endParaRPr lang="en-US" sz="1200" kern="1200" dirty="0">
              <a:solidFill>
                <a:schemeClr val="tx1"/>
              </a:solidFill>
              <a:effectLst/>
              <a:latin typeface="+mn-lt"/>
              <a:ea typeface="+mn-ea"/>
              <a:cs typeface="+mn-cs"/>
            </a:endParaRPr>
          </a:p>
          <a:p>
            <a:r>
              <a:rPr lang="en-US" dirty="0"/>
              <a:t>30 mins</a:t>
            </a:r>
          </a:p>
        </p:txBody>
      </p:sp>
      <p:sp>
        <p:nvSpPr>
          <p:cNvPr id="4" name="Slide Number Placeholder 3"/>
          <p:cNvSpPr>
            <a:spLocks noGrp="1"/>
          </p:cNvSpPr>
          <p:nvPr>
            <p:ph type="sldNum" sz="quarter" idx="10"/>
          </p:nvPr>
        </p:nvSpPr>
        <p:spPr/>
        <p:txBody>
          <a:bodyPr/>
          <a:lstStyle/>
          <a:p>
            <a:fld id="{3D914B65-A82E-774F-9C68-9F14FD591C71}" type="slidenum">
              <a:rPr lang="en-US" smtClean="0"/>
              <a:t>14</a:t>
            </a:fld>
            <a:endParaRPr lang="en-US"/>
          </a:p>
        </p:txBody>
      </p:sp>
    </p:spTree>
    <p:extLst>
      <p:ext uri="{BB962C8B-B14F-4D97-AF65-F5344CB8AC3E}">
        <p14:creationId xmlns:p14="http://schemas.microsoft.com/office/powerpoint/2010/main" val="260223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ADE7889-4220-4250-B45D-9B4B421DF610}" type="slidenum">
              <a:rPr lang="en-US" altLang="en-US">
                <a:latin typeface="Times New Roman" panose="02020603050405020304" pitchFamily="18" charset="0"/>
              </a:rPr>
              <a:pPr/>
              <a:t>16</a:t>
            </a:fld>
            <a:endParaRPr lang="en-US" altLang="en-US">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When we left off last time, we described stimulus discrimination training procedures—which were rather straightforward—e.g., reinforce only to green light (S+) and not to red light (S-).</a:t>
            </a:r>
          </a:p>
          <a:p>
            <a:pPr lvl="0"/>
            <a:r>
              <a:rPr lang="en-US" sz="1200" kern="1200" dirty="0">
                <a:solidFill>
                  <a:schemeClr val="tx1"/>
                </a:solidFill>
                <a:effectLst/>
                <a:latin typeface="+mn-lt"/>
                <a:ea typeface="+mn-ea"/>
                <a:cs typeface="+mn-cs"/>
              </a:rPr>
              <a:t>We ended by asking what is actually learned in discrimination training? Let’s answer that by asking it slightly differently:</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strategies could a subject use to make sure that most of its responses were reinforced in this situation?</a:t>
            </a:r>
          </a:p>
          <a:p>
            <a:pPr lvl="1"/>
            <a:r>
              <a:rPr lang="en-US" sz="1200" kern="1200" dirty="0">
                <a:solidFill>
                  <a:schemeClr val="tx1"/>
                </a:solidFill>
                <a:effectLst/>
                <a:latin typeface="+mn-lt"/>
                <a:ea typeface="+mn-ea"/>
                <a:cs typeface="+mn-cs"/>
              </a:rPr>
              <a:t>1) Learn to respond whenever S+ is present and learn nothing about S-</a:t>
            </a:r>
          </a:p>
          <a:p>
            <a:pPr lvl="2"/>
            <a:r>
              <a:rPr lang="en-US" sz="1200" kern="1200" dirty="0">
                <a:solidFill>
                  <a:schemeClr val="tx1"/>
                </a:solidFill>
                <a:effectLst/>
                <a:latin typeface="+mn-lt"/>
                <a:ea typeface="+mn-ea"/>
                <a:cs typeface="+mn-cs"/>
              </a:rPr>
              <a:t>Respond only to S+ and get all </a:t>
            </a:r>
            <a:r>
              <a:rPr lang="en-US" sz="1200" kern="1200" dirty="0" err="1">
                <a:solidFill>
                  <a:schemeClr val="tx1"/>
                </a:solidFill>
                <a:effectLst/>
                <a:latin typeface="+mn-lt"/>
                <a:ea typeface="+mn-ea"/>
                <a:cs typeface="+mn-cs"/>
              </a:rPr>
              <a:t>reinforcers</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2) Learn to suppress responding during S- but not learn anything about S+</a:t>
            </a:r>
          </a:p>
          <a:p>
            <a:pPr lvl="2"/>
            <a:r>
              <a:rPr lang="en-US" sz="1200" kern="1200" dirty="0">
                <a:solidFill>
                  <a:schemeClr val="tx1"/>
                </a:solidFill>
                <a:effectLst/>
                <a:latin typeface="+mn-lt"/>
                <a:ea typeface="+mn-ea"/>
                <a:cs typeface="+mn-cs"/>
              </a:rPr>
              <a:t>Respond all the time, except in presence of S-…still will gain all </a:t>
            </a:r>
            <a:r>
              <a:rPr lang="en-US" sz="1200" kern="1200" dirty="0" err="1">
                <a:solidFill>
                  <a:schemeClr val="tx1"/>
                </a:solidFill>
                <a:effectLst/>
                <a:latin typeface="+mn-lt"/>
                <a:ea typeface="+mn-ea"/>
                <a:cs typeface="+mn-cs"/>
              </a:rPr>
              <a:t>reinforcers</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3) Learn significance of both S+ and S-;  learn to respond to S+ and to suppress responding to S-</a:t>
            </a:r>
          </a:p>
          <a:p>
            <a:pPr eaLnBrk="1" hangingPunct="1"/>
            <a:endParaRPr lang="en-US" altLang="en-US" dirty="0"/>
          </a:p>
        </p:txBody>
      </p:sp>
    </p:spTree>
    <p:extLst>
      <p:ext uri="{BB962C8B-B14F-4D97-AF65-F5344CB8AC3E}">
        <p14:creationId xmlns:p14="http://schemas.microsoft.com/office/powerpoint/2010/main" val="3355678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9C5DA3-6AF2-446E-BE72-308C663713C8}" type="slidenum">
              <a:rPr lang="en-US" altLang="en-US">
                <a:latin typeface="Times New Roman" panose="02020603050405020304" pitchFamily="18" charset="0"/>
              </a:rPr>
              <a:pPr/>
              <a:t>17</a:t>
            </a:fld>
            <a:endParaRPr lang="en-US" altLang="en-US">
              <a:latin typeface="Times New Roman" panose="02020603050405020304" pitchFamily="18"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Spence’s Theory of Discrimination Learning</a:t>
            </a:r>
            <a:r>
              <a:rPr lang="en-US" sz="1200" kern="1200" dirty="0">
                <a:solidFill>
                  <a:schemeClr val="tx1"/>
                </a:solidFill>
                <a:effectLst/>
                <a:latin typeface="+mn-lt"/>
                <a:ea typeface="+mn-ea"/>
                <a:cs typeface="+mn-cs"/>
              </a:rPr>
              <a:t>.  One of the first and most influential theories of discrimination learning, proposed by Spence (1936), is based on the last of the possibilities described above.</a:t>
            </a:r>
          </a:p>
          <a:p>
            <a:pPr lvl="0"/>
            <a:r>
              <a:rPr lang="en-US" sz="1200" kern="1200" dirty="0">
                <a:solidFill>
                  <a:schemeClr val="tx1"/>
                </a:solidFill>
                <a:effectLst/>
                <a:latin typeface="+mn-lt"/>
                <a:ea typeface="+mn-ea"/>
                <a:cs typeface="+mn-cs"/>
              </a:rPr>
              <a:t>According to this theory, reinforcement of a response in the presences of S+ conditions </a:t>
            </a:r>
            <a:r>
              <a:rPr lang="en-US" sz="1200" u="sng" kern="1200" dirty="0">
                <a:solidFill>
                  <a:schemeClr val="tx1"/>
                </a:solidFill>
                <a:effectLst/>
                <a:latin typeface="+mn-lt"/>
                <a:ea typeface="+mn-ea"/>
                <a:cs typeface="+mn-cs"/>
              </a:rPr>
              <a:t>excitatory response tendencies</a:t>
            </a:r>
            <a:r>
              <a:rPr lang="en-US" sz="1200" kern="1200" dirty="0">
                <a:solidFill>
                  <a:schemeClr val="tx1"/>
                </a:solidFill>
                <a:effectLst/>
                <a:latin typeface="+mn-lt"/>
                <a:ea typeface="+mn-ea"/>
                <a:cs typeface="+mn-cs"/>
              </a:rPr>
              <a:t> to S+</a:t>
            </a:r>
          </a:p>
          <a:p>
            <a:pPr lvl="0"/>
            <a:r>
              <a:rPr lang="en-US" sz="1200" kern="1200" dirty="0">
                <a:solidFill>
                  <a:schemeClr val="tx1"/>
                </a:solidFill>
                <a:effectLst/>
                <a:latin typeface="+mn-lt"/>
                <a:ea typeface="+mn-ea"/>
                <a:cs typeface="+mn-cs"/>
              </a:rPr>
              <a:t>By contrast, </a:t>
            </a:r>
            <a:r>
              <a:rPr lang="en-US" sz="1200" kern="1200" dirty="0" err="1">
                <a:solidFill>
                  <a:schemeClr val="tx1"/>
                </a:solidFill>
                <a:effectLst/>
                <a:latin typeface="+mn-lt"/>
                <a:ea typeface="+mn-ea"/>
                <a:cs typeface="+mn-cs"/>
              </a:rPr>
              <a:t>nonreinforcment</a:t>
            </a:r>
            <a:r>
              <a:rPr lang="en-US" sz="1200" kern="1200" dirty="0">
                <a:solidFill>
                  <a:schemeClr val="tx1"/>
                </a:solidFill>
                <a:effectLst/>
                <a:latin typeface="+mn-lt"/>
                <a:ea typeface="+mn-ea"/>
                <a:cs typeface="+mn-cs"/>
              </a:rPr>
              <a:t> of responding during S- conditions </a:t>
            </a:r>
            <a:r>
              <a:rPr lang="en-US" sz="1200" i="1" kern="1200" dirty="0">
                <a:solidFill>
                  <a:schemeClr val="tx1"/>
                </a:solidFill>
                <a:effectLst/>
                <a:latin typeface="+mn-lt"/>
                <a:ea typeface="+mn-ea"/>
                <a:cs typeface="+mn-cs"/>
              </a:rPr>
              <a:t>inhibitory properties </a:t>
            </a:r>
            <a:r>
              <a:rPr lang="en-US" sz="1200" kern="1200" dirty="0">
                <a:solidFill>
                  <a:schemeClr val="tx1"/>
                </a:solidFill>
                <a:effectLst/>
                <a:latin typeface="+mn-lt"/>
                <a:ea typeface="+mn-ea"/>
                <a:cs typeface="+mn-cs"/>
              </a:rPr>
              <a:t>to S- that serve to suppress the instrumental behavior</a:t>
            </a:r>
          </a:p>
          <a:p>
            <a:pPr lvl="1"/>
            <a:r>
              <a:rPr lang="en-US" sz="1200" kern="1200" dirty="0">
                <a:solidFill>
                  <a:schemeClr val="tx1"/>
                </a:solidFill>
                <a:effectLst/>
                <a:latin typeface="+mn-lt"/>
                <a:ea typeface="+mn-ea"/>
                <a:cs typeface="+mn-cs"/>
              </a:rPr>
              <a:t>Differential responding to S+ and S- is assumed to reflect both the excitation of responding to S+ and the inhibition of responding to S-</a:t>
            </a:r>
          </a:p>
          <a:p>
            <a:pPr eaLnBrk="1" hangingPunct="1"/>
            <a:endParaRPr lang="en-US" altLang="en-US" dirty="0"/>
          </a:p>
        </p:txBody>
      </p:sp>
    </p:spTree>
    <p:extLst>
      <p:ext uri="{BB962C8B-B14F-4D97-AF65-F5344CB8AC3E}">
        <p14:creationId xmlns:p14="http://schemas.microsoft.com/office/powerpoint/2010/main" val="119855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With any theory, we must ask: </a:t>
            </a:r>
            <a:r>
              <a:rPr lang="en-US" sz="1200" u="sng" kern="1200" dirty="0">
                <a:solidFill>
                  <a:schemeClr val="tx1"/>
                </a:solidFill>
                <a:effectLst/>
                <a:latin typeface="+mn-lt"/>
                <a:ea typeface="+mn-ea"/>
                <a:cs typeface="+mn-cs"/>
              </a:rPr>
              <a:t>how can this theory be experimentally evaluated?</a:t>
            </a:r>
            <a:r>
              <a:rPr lang="en-US" sz="1200" kern="1200" dirty="0">
                <a:solidFill>
                  <a:schemeClr val="tx1"/>
                </a:solidFill>
                <a:effectLst/>
                <a:latin typeface="+mn-lt"/>
                <a:ea typeface="+mn-ea"/>
                <a:cs typeface="+mn-cs"/>
              </a:rPr>
              <a:t>  The mere observation that organisms respond more to S+ than to S- is not sufficient to prove that they have learned something about both of these stimuli.</a:t>
            </a:r>
          </a:p>
          <a:p>
            <a:pPr lvl="0"/>
            <a:r>
              <a:rPr lang="en-US" sz="1200" kern="1200" dirty="0">
                <a:solidFill>
                  <a:schemeClr val="tx1"/>
                </a:solidFill>
                <a:effectLst/>
                <a:latin typeface="+mn-lt"/>
                <a:ea typeface="+mn-ea"/>
                <a:cs typeface="+mn-cs"/>
              </a:rPr>
              <a:t>More sophisticated tests are required—one possibility is to use stimulus generalization gradients</a:t>
            </a:r>
          </a:p>
          <a:p>
            <a:pPr lvl="1"/>
            <a:r>
              <a:rPr lang="en-US" sz="1200" kern="1200" dirty="0">
                <a:solidFill>
                  <a:schemeClr val="tx1"/>
                </a:solidFill>
                <a:effectLst/>
                <a:latin typeface="+mn-lt"/>
                <a:ea typeface="+mn-ea"/>
                <a:cs typeface="+mn-cs"/>
              </a:rPr>
              <a:t>If an excitatory tendency has become conditioned to S+, then one should expect a steep generalization gradient (most responding to S+, quick drop off in responding as difference increases)</a:t>
            </a:r>
          </a:p>
          <a:p>
            <a:pPr lvl="1"/>
            <a:r>
              <a:rPr lang="en-US" sz="1200" kern="1200" dirty="0">
                <a:solidFill>
                  <a:schemeClr val="tx1"/>
                </a:solidFill>
                <a:effectLst/>
                <a:latin typeface="+mn-lt"/>
                <a:ea typeface="+mn-ea"/>
                <a:cs typeface="+mn-cs"/>
              </a:rPr>
              <a:t>Known as an </a:t>
            </a:r>
            <a:r>
              <a:rPr lang="en-US" sz="1200" u="sng" kern="1200" dirty="0">
                <a:solidFill>
                  <a:schemeClr val="tx1"/>
                </a:solidFill>
                <a:effectLst/>
                <a:latin typeface="+mn-lt"/>
                <a:ea typeface="+mn-ea"/>
                <a:cs typeface="+mn-cs"/>
              </a:rPr>
              <a:t>excitatory stimulus generalization gradient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Conversely, if an inhibitory tendency has become conditioned to S-, then should show an </a:t>
            </a:r>
            <a:r>
              <a:rPr lang="en-US" sz="1200" u="sng" kern="1200" dirty="0">
                <a:solidFill>
                  <a:schemeClr val="tx1"/>
                </a:solidFill>
                <a:effectLst/>
                <a:latin typeface="+mn-lt"/>
                <a:ea typeface="+mn-ea"/>
                <a:cs typeface="+mn-cs"/>
              </a:rPr>
              <a:t>inverted</a:t>
            </a:r>
            <a:r>
              <a:rPr lang="en-US" sz="1200" kern="1200" dirty="0">
                <a:solidFill>
                  <a:schemeClr val="tx1"/>
                </a:solidFill>
                <a:effectLst/>
                <a:latin typeface="+mn-lt"/>
                <a:ea typeface="+mn-ea"/>
                <a:cs typeface="+mn-cs"/>
              </a:rPr>
              <a:t> gradient</a:t>
            </a:r>
          </a:p>
          <a:p>
            <a:pPr lvl="1"/>
            <a:r>
              <a:rPr lang="en-US" sz="1200" kern="1200" dirty="0">
                <a:solidFill>
                  <a:schemeClr val="tx1"/>
                </a:solidFill>
                <a:effectLst/>
                <a:latin typeface="+mn-lt"/>
                <a:ea typeface="+mn-ea"/>
                <a:cs typeface="+mn-cs"/>
              </a:rPr>
              <a:t>Should be very effective at inhibiting stimuli very similar to S-, but increasingly less effective as difference in stimuli increases</a:t>
            </a:r>
          </a:p>
          <a:p>
            <a:pPr lvl="1"/>
            <a:r>
              <a:rPr lang="en-US" sz="1200" kern="1200" dirty="0">
                <a:solidFill>
                  <a:schemeClr val="tx1"/>
                </a:solidFill>
                <a:effectLst/>
                <a:latin typeface="+mn-lt"/>
                <a:ea typeface="+mn-ea"/>
                <a:cs typeface="+mn-cs"/>
              </a:rPr>
              <a:t>Draw on board – </a:t>
            </a:r>
            <a:r>
              <a:rPr lang="en-US" sz="1200" u="sng" kern="1200" dirty="0">
                <a:solidFill>
                  <a:schemeClr val="tx1"/>
                </a:solidFill>
                <a:effectLst/>
                <a:latin typeface="+mn-lt"/>
                <a:ea typeface="+mn-ea"/>
                <a:cs typeface="+mn-cs"/>
              </a:rPr>
              <a:t>inhibitory stimulus generalization gradient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Spence proposed his theory, these behavioral techniques were not around yet—so no test was available until decades later</a:t>
            </a:r>
          </a:p>
          <a:p>
            <a:pPr lvl="1"/>
            <a:r>
              <a:rPr lang="en-US" sz="1200" kern="1200" dirty="0">
                <a:solidFill>
                  <a:schemeClr val="tx1"/>
                </a:solidFill>
                <a:effectLst/>
                <a:latin typeface="+mn-lt"/>
                <a:ea typeface="+mn-ea"/>
                <a:cs typeface="+mn-cs"/>
              </a:rPr>
              <a:t>Subsequent tests have shown that his ideas were substantially correct</a:t>
            </a:r>
          </a:p>
          <a:p>
            <a:endParaRPr lang="en-US" dirty="0"/>
          </a:p>
        </p:txBody>
      </p:sp>
      <p:sp>
        <p:nvSpPr>
          <p:cNvPr id="4" name="Slide Number Placeholder 3"/>
          <p:cNvSpPr>
            <a:spLocks noGrp="1"/>
          </p:cNvSpPr>
          <p:nvPr>
            <p:ph type="sldNum" sz="quarter" idx="10"/>
          </p:nvPr>
        </p:nvSpPr>
        <p:spPr/>
        <p:txBody>
          <a:bodyPr/>
          <a:lstStyle/>
          <a:p>
            <a:fld id="{3D914B65-A82E-774F-9C68-9F14FD591C71}" type="slidenum">
              <a:rPr lang="en-US" smtClean="0"/>
              <a:t>18</a:t>
            </a:fld>
            <a:endParaRPr lang="en-US"/>
          </a:p>
        </p:txBody>
      </p:sp>
    </p:spTree>
    <p:extLst>
      <p:ext uri="{BB962C8B-B14F-4D97-AF65-F5344CB8AC3E}">
        <p14:creationId xmlns:p14="http://schemas.microsoft.com/office/powerpoint/2010/main" val="3436583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 landmark experiment, two groups of pigeons received discrimination training with visual stimuli before tests of stimulus generalization (Honig, et al., 1963).  One group was reinforced for pecking when the response key was illuminated by a white light with a black vertical bar (S+)</a:t>
            </a:r>
          </a:p>
          <a:p>
            <a:pPr lvl="0"/>
            <a:r>
              <a:rPr lang="en-US" sz="1200" kern="1200" dirty="0">
                <a:solidFill>
                  <a:schemeClr val="tx1"/>
                </a:solidFill>
                <a:effectLst/>
                <a:latin typeface="+mn-lt"/>
                <a:ea typeface="+mn-ea"/>
                <a:cs typeface="+mn-cs"/>
              </a:rPr>
              <a:t>They were not reinforced when just the light was presented</a:t>
            </a:r>
          </a:p>
          <a:p>
            <a:pPr lvl="1"/>
            <a:r>
              <a:rPr lang="en-US" sz="1200" kern="1200" dirty="0">
                <a:solidFill>
                  <a:schemeClr val="tx1"/>
                </a:solidFill>
                <a:effectLst/>
                <a:latin typeface="+mn-lt"/>
                <a:ea typeface="+mn-ea"/>
                <a:cs typeface="+mn-cs"/>
              </a:rPr>
              <a:t>The second group received the same stimuli—only the roles were switched (white light with black bar was S- and white light alone was S+)</a:t>
            </a:r>
          </a:p>
          <a:p>
            <a:pPr lvl="0"/>
            <a:r>
              <a:rPr lang="en-US" sz="1200" kern="1200" dirty="0">
                <a:solidFill>
                  <a:schemeClr val="tx1"/>
                </a:solidFill>
                <a:effectLst/>
                <a:latin typeface="+mn-lt"/>
                <a:ea typeface="+mn-ea"/>
                <a:cs typeface="+mn-cs"/>
              </a:rPr>
              <a:t>After both groups had learned to respond more to S+ than S-, tests of stimulus generalization were conducted to see how much </a:t>
            </a:r>
            <a:r>
              <a:rPr lang="en-US" sz="1200" u="sng" kern="1200" dirty="0">
                <a:solidFill>
                  <a:schemeClr val="tx1"/>
                </a:solidFill>
                <a:effectLst/>
                <a:latin typeface="+mn-lt"/>
                <a:ea typeface="+mn-ea"/>
                <a:cs typeface="+mn-cs"/>
              </a:rPr>
              <a:t>control the vertical bar </a:t>
            </a:r>
            <a:r>
              <a:rPr lang="en-US" sz="1200" kern="1200" dirty="0">
                <a:solidFill>
                  <a:schemeClr val="tx1"/>
                </a:solidFill>
                <a:effectLst/>
                <a:latin typeface="+mn-lt"/>
                <a:ea typeface="+mn-ea"/>
                <a:cs typeface="+mn-cs"/>
              </a:rPr>
              <a:t>has gained of behavior both groups</a:t>
            </a:r>
          </a:p>
          <a:p>
            <a:pPr lvl="0"/>
            <a:r>
              <a:rPr lang="en-US" sz="1200" kern="1200" dirty="0">
                <a:solidFill>
                  <a:schemeClr val="tx1"/>
                </a:solidFill>
                <a:effectLst/>
                <a:latin typeface="+mn-lt"/>
                <a:ea typeface="+mn-ea"/>
                <a:cs typeface="+mn-cs"/>
              </a:rPr>
              <a:t>That test was presentation of bars at various levels of tilt</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19</a:t>
            </a:fld>
            <a:endParaRPr lang="en-US"/>
          </a:p>
        </p:txBody>
      </p:sp>
    </p:spTree>
    <p:extLst>
      <p:ext uri="{BB962C8B-B14F-4D97-AF65-F5344CB8AC3E}">
        <p14:creationId xmlns:p14="http://schemas.microsoft.com/office/powerpoint/2010/main" val="2296017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533C430-2B93-4EE3-B8BF-09ABD5E086CA}" type="slidenum">
              <a:rPr lang="en-US" altLang="en-US">
                <a:latin typeface="Times New Roman" panose="02020603050405020304" pitchFamily="18" charset="0"/>
              </a:rPr>
              <a:pPr/>
              <a:t>20</a:t>
            </a:fld>
            <a:endParaRPr lang="en-US" altLang="en-US">
              <a:latin typeface="Times New Roman" panose="02020603050405020304" pitchFamily="18"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sz="1200" kern="1200" dirty="0">
                <a:solidFill>
                  <a:schemeClr val="tx1"/>
                </a:solidFill>
                <a:effectLst/>
                <a:latin typeface="+mn-lt"/>
                <a:ea typeface="+mn-ea"/>
                <a:cs typeface="+mn-cs"/>
              </a:rPr>
              <a:t>Group 1 (S+ vertical bar): came to respond in presence of vertical bar—during generalization test, highest rate of responding when bar presented in original vertical position</a:t>
            </a:r>
          </a:p>
          <a:p>
            <a:pPr lvl="1"/>
            <a:r>
              <a:rPr lang="en-US" sz="1200" kern="1200" dirty="0">
                <a:solidFill>
                  <a:schemeClr val="tx1"/>
                </a:solidFill>
                <a:effectLst/>
                <a:latin typeface="+mn-lt"/>
                <a:ea typeface="+mn-ea"/>
                <a:cs typeface="+mn-cs"/>
              </a:rPr>
              <a:t>Progressively less responding as bar was tilted more and more away from vertical</a:t>
            </a:r>
          </a:p>
          <a:p>
            <a:pPr lvl="1"/>
            <a:r>
              <a:rPr lang="en-US" sz="1200" kern="1200" dirty="0">
                <a:solidFill>
                  <a:schemeClr val="tx1"/>
                </a:solidFill>
                <a:effectLst/>
                <a:latin typeface="+mn-lt"/>
                <a:ea typeface="+mn-ea"/>
                <a:cs typeface="+mn-cs"/>
              </a:rPr>
              <a:t>These results illustrate an </a:t>
            </a:r>
            <a:r>
              <a:rPr lang="en-US" sz="1200" u="sng" kern="1200" dirty="0">
                <a:solidFill>
                  <a:schemeClr val="tx1"/>
                </a:solidFill>
                <a:effectLst/>
                <a:latin typeface="+mn-lt"/>
                <a:ea typeface="+mn-ea"/>
                <a:cs typeface="+mn-cs"/>
              </a:rPr>
              <a:t>excitatory stim gen gradient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Group 2 (S- vertical bar): did not peck when vertical bar was present—during generalization test, failure to respond was due to </a:t>
            </a:r>
            <a:r>
              <a:rPr lang="en-US" sz="1200" u="sng" kern="1200" dirty="0">
                <a:solidFill>
                  <a:schemeClr val="tx1"/>
                </a:solidFill>
                <a:effectLst/>
                <a:latin typeface="+mn-lt"/>
                <a:ea typeface="+mn-ea"/>
                <a:cs typeface="+mn-cs"/>
              </a:rPr>
              <a:t>active inhibition of pecking</a:t>
            </a:r>
            <a:r>
              <a:rPr lang="en-US" sz="1200" kern="1200" dirty="0">
                <a:solidFill>
                  <a:schemeClr val="tx1"/>
                </a:solidFill>
                <a:effectLst/>
                <a:latin typeface="+mn-lt"/>
                <a:ea typeface="+mn-ea"/>
                <a:cs typeface="+mn-cs"/>
              </a:rPr>
              <a:t> in response to the position of the vertical bar</a:t>
            </a:r>
          </a:p>
          <a:p>
            <a:pPr lvl="1"/>
            <a:r>
              <a:rPr lang="en-US" sz="1200" kern="1200" dirty="0">
                <a:solidFill>
                  <a:schemeClr val="tx1"/>
                </a:solidFill>
                <a:effectLst/>
                <a:latin typeface="+mn-lt"/>
                <a:ea typeface="+mn-ea"/>
                <a:cs typeface="+mn-cs"/>
              </a:rPr>
              <a:t>As the bar was tilted away from original vertical position, progressively less inhibition of pecking was seen</a:t>
            </a:r>
          </a:p>
          <a:p>
            <a:pPr lvl="1"/>
            <a:r>
              <a:rPr lang="en-US" sz="1200" kern="1200" dirty="0">
                <a:solidFill>
                  <a:schemeClr val="tx1"/>
                </a:solidFill>
                <a:effectLst/>
                <a:latin typeface="+mn-lt"/>
                <a:ea typeface="+mn-ea"/>
                <a:cs typeface="+mn-cs"/>
              </a:rPr>
              <a:t>These results illustrate an </a:t>
            </a:r>
            <a:r>
              <a:rPr lang="en-US" sz="1200" u="sng" kern="1200" dirty="0">
                <a:solidFill>
                  <a:schemeClr val="tx1"/>
                </a:solidFill>
                <a:effectLst/>
                <a:latin typeface="+mn-lt"/>
                <a:ea typeface="+mn-ea"/>
                <a:cs typeface="+mn-cs"/>
              </a:rPr>
              <a:t>inhibitory stim gen gradient</a:t>
            </a:r>
            <a:endParaRPr lang="en-US" sz="1200" kern="1200" dirty="0">
              <a:solidFill>
                <a:schemeClr val="tx1"/>
              </a:solidFill>
              <a:effectLst/>
              <a:latin typeface="+mn-lt"/>
              <a:ea typeface="+mn-ea"/>
              <a:cs typeface="+mn-cs"/>
            </a:endParaRPr>
          </a:p>
          <a:p>
            <a:pPr eaLnBrk="1" hangingPunct="1"/>
            <a:endParaRPr lang="en-US" altLang="en-US" dirty="0"/>
          </a:p>
        </p:txBody>
      </p:sp>
    </p:spTree>
    <p:extLst>
      <p:ext uri="{BB962C8B-B14F-4D97-AF65-F5344CB8AC3E}">
        <p14:creationId xmlns:p14="http://schemas.microsoft.com/office/powerpoint/2010/main" val="65948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far I have described general characteristics of stimulus discrimination training under the assumption that what subjects learn about S+ is pretty much independent of what they learn about S-.  </a:t>
            </a:r>
          </a:p>
          <a:p>
            <a:pPr lvl="0"/>
            <a:r>
              <a:rPr lang="en-US" sz="1200" kern="1200" dirty="0">
                <a:solidFill>
                  <a:schemeClr val="tx1"/>
                </a:solidFill>
                <a:effectLst/>
                <a:latin typeface="+mn-lt"/>
                <a:ea typeface="+mn-ea"/>
                <a:cs typeface="+mn-cs"/>
              </a:rPr>
              <a:t>This assumption is too simplistic   Learning is not so neatly compartmentalized.</a:t>
            </a:r>
          </a:p>
          <a:p>
            <a:pPr lvl="1"/>
            <a:r>
              <a:rPr lang="en-US" sz="1200" kern="1200" dirty="0">
                <a:solidFill>
                  <a:schemeClr val="tx1"/>
                </a:solidFill>
                <a:effectLst/>
                <a:latin typeface="+mn-lt"/>
                <a:ea typeface="+mn-ea"/>
                <a:cs typeface="+mn-cs"/>
              </a:rPr>
              <a:t>What is learned about S+ can influence the response to S- and vice versa</a:t>
            </a:r>
          </a:p>
          <a:p>
            <a:pPr lvl="1"/>
            <a:r>
              <a:rPr lang="en-US" sz="1200" kern="1200" dirty="0">
                <a:solidFill>
                  <a:schemeClr val="tx1"/>
                </a:solidFill>
                <a:effectLst/>
                <a:latin typeface="+mn-lt"/>
                <a:ea typeface="+mn-ea"/>
                <a:cs typeface="+mn-cs"/>
              </a:rPr>
              <a:t>Such interactions are particularly likely if S+ and S- are related in some way</a:t>
            </a:r>
          </a:p>
          <a:p>
            <a:pPr lvl="0"/>
            <a:r>
              <a:rPr lang="en-US" sz="1200" kern="1200" dirty="0">
                <a:solidFill>
                  <a:schemeClr val="tx1"/>
                </a:solidFill>
                <a:effectLst/>
                <a:latin typeface="+mn-lt"/>
                <a:ea typeface="+mn-ea"/>
                <a:cs typeface="+mn-cs"/>
              </a:rPr>
              <a:t>One way that S+ and S- may be related is if they are similar except for one feature or attribute, we are dealing with—</a:t>
            </a:r>
            <a:r>
              <a:rPr lang="en-US" sz="1200" u="sng" kern="1200" dirty="0" err="1">
                <a:solidFill>
                  <a:schemeClr val="tx1"/>
                </a:solidFill>
                <a:effectLst/>
                <a:latin typeface="+mn-lt"/>
                <a:ea typeface="+mn-ea"/>
                <a:cs typeface="+mn-cs"/>
              </a:rPr>
              <a:t>intradimensional</a:t>
            </a:r>
            <a:r>
              <a:rPr lang="en-US" sz="1200" u="sng" kern="1200" dirty="0">
                <a:solidFill>
                  <a:schemeClr val="tx1"/>
                </a:solidFill>
                <a:effectLst/>
                <a:latin typeface="+mn-lt"/>
                <a:ea typeface="+mn-ea"/>
                <a:cs typeface="+mn-cs"/>
              </a:rPr>
              <a:t> discrimination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21</a:t>
            </a:fld>
            <a:endParaRPr lang="en-US"/>
          </a:p>
        </p:txBody>
      </p:sp>
    </p:spTree>
    <p:extLst>
      <p:ext uri="{BB962C8B-B14F-4D97-AF65-F5344CB8AC3E}">
        <p14:creationId xmlns:p14="http://schemas.microsoft.com/office/powerpoint/2010/main" val="3162898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293954-3155-4D42-89BC-FDEE38DDF7C1}" type="slidenum">
              <a:rPr lang="en-US" altLang="en-US">
                <a:latin typeface="Times New Roman" panose="02020603050405020304" pitchFamily="18" charset="0"/>
              </a:rPr>
              <a:pPr/>
              <a:t>22</a:t>
            </a:fld>
            <a:endParaRPr lang="en-US" altLang="en-US">
              <a:latin typeface="Times New Roman" panose="02020603050405020304" pitchFamily="18"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err="1">
                <a:solidFill>
                  <a:schemeClr val="tx1"/>
                </a:solidFill>
                <a:effectLst/>
                <a:latin typeface="+mn-lt"/>
                <a:ea typeface="+mn-ea"/>
                <a:cs typeface="+mn-cs"/>
              </a:rPr>
              <a:t>Intradimensional</a:t>
            </a:r>
            <a:r>
              <a:rPr lang="en-US" sz="1200" kern="1200" dirty="0">
                <a:solidFill>
                  <a:schemeClr val="tx1"/>
                </a:solidFill>
                <a:effectLst/>
                <a:latin typeface="+mn-lt"/>
                <a:ea typeface="+mn-ea"/>
                <a:cs typeface="+mn-cs"/>
              </a:rPr>
              <a:t> discriminations are of particular interest because they are related to the problem of </a:t>
            </a:r>
            <a:r>
              <a:rPr lang="en-US" sz="1200" u="sng" kern="1200" dirty="0">
                <a:solidFill>
                  <a:schemeClr val="tx1"/>
                </a:solidFill>
                <a:effectLst/>
                <a:latin typeface="+mn-lt"/>
                <a:ea typeface="+mn-ea"/>
                <a:cs typeface="+mn-cs"/>
              </a:rPr>
              <a:t>expert performance</a:t>
            </a:r>
            <a:r>
              <a:rPr lang="en-US" sz="1200" kern="1200" dirty="0">
                <a:solidFill>
                  <a:schemeClr val="tx1"/>
                </a:solidFill>
                <a:effectLst/>
                <a:latin typeface="+mn-lt"/>
                <a:ea typeface="+mn-ea"/>
                <a:cs typeface="+mn-cs"/>
              </a:rPr>
              <a:t>.  Expert performance typically involves making subtle distinctions.</a:t>
            </a:r>
          </a:p>
          <a:p>
            <a:pPr lvl="0"/>
            <a:r>
              <a:rPr lang="en-US" sz="1200" kern="1200" dirty="0">
                <a:solidFill>
                  <a:schemeClr val="tx1"/>
                </a:solidFill>
                <a:effectLst/>
                <a:latin typeface="+mn-lt"/>
                <a:ea typeface="+mn-ea"/>
                <a:cs typeface="+mn-cs"/>
              </a:rPr>
              <a:t>Distinguishing stimuli that differ only in a single feature is more difficult than distinguishing stimuli that differ in many respects</a:t>
            </a:r>
          </a:p>
          <a:p>
            <a:pPr lvl="1"/>
            <a:r>
              <a:rPr lang="en-US" sz="1200" kern="1200" dirty="0">
                <a:solidFill>
                  <a:schemeClr val="tx1"/>
                </a:solidFill>
                <a:effectLst/>
                <a:latin typeface="+mn-lt"/>
                <a:ea typeface="+mn-ea"/>
                <a:cs typeface="+mn-cs"/>
              </a:rPr>
              <a:t>E.g., not much expertise to tell difference between a compact car and a bus</a:t>
            </a:r>
          </a:p>
          <a:p>
            <a:pPr lvl="1"/>
            <a:r>
              <a:rPr lang="en-US" sz="1200" kern="1200" dirty="0">
                <a:solidFill>
                  <a:schemeClr val="tx1"/>
                </a:solidFill>
                <a:effectLst/>
                <a:latin typeface="+mn-lt"/>
                <a:ea typeface="+mn-ea"/>
                <a:cs typeface="+mn-cs"/>
              </a:rPr>
              <a:t>More knowledge to know difference b/w on version of Ford Taurus and another</a:t>
            </a:r>
          </a:p>
          <a:p>
            <a:pPr lvl="1"/>
            <a:r>
              <a:rPr lang="en-US" sz="1200" kern="1200" dirty="0">
                <a:solidFill>
                  <a:schemeClr val="tx1"/>
                </a:solidFill>
                <a:effectLst/>
                <a:latin typeface="+mn-lt"/>
                <a:ea typeface="+mn-ea"/>
                <a:cs typeface="+mn-cs"/>
              </a:rPr>
              <a:t>The fewer distinguishing features, the more difficult the discrimination</a:t>
            </a:r>
          </a:p>
          <a:p>
            <a:pPr eaLnBrk="1" hangingPunct="1"/>
            <a:endParaRPr lang="en-US" altLang="en-US" dirty="0"/>
          </a:p>
        </p:txBody>
      </p:sp>
    </p:spTree>
    <p:extLst>
      <p:ext uri="{BB962C8B-B14F-4D97-AF65-F5344CB8AC3E}">
        <p14:creationId xmlns:p14="http://schemas.microsoft.com/office/powerpoint/2010/main" val="730435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800959-DF86-4BB7-8A5D-00CF65B0AAD7}" type="slidenum">
              <a:rPr lang="en-US" altLang="en-US">
                <a:latin typeface="Times New Roman" panose="02020603050405020304" pitchFamily="18" charset="0"/>
              </a:rPr>
              <a:pPr/>
              <a:t>23</a:t>
            </a:fld>
            <a:endParaRPr lang="en-US" altLang="en-US">
              <a:latin typeface="Times New Roman" panose="02020603050405020304" pitchFamily="18"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sz="1200" kern="1200" dirty="0">
                <a:solidFill>
                  <a:schemeClr val="tx1"/>
                </a:solidFill>
                <a:effectLst/>
                <a:latin typeface="+mn-lt"/>
                <a:ea typeface="+mn-ea"/>
                <a:cs typeface="+mn-cs"/>
              </a:rPr>
              <a:t>The importance of </a:t>
            </a:r>
            <a:r>
              <a:rPr lang="en-US" sz="1200" kern="1200" dirty="0" err="1">
                <a:solidFill>
                  <a:schemeClr val="tx1"/>
                </a:solidFill>
                <a:effectLst/>
                <a:latin typeface="+mn-lt"/>
                <a:ea typeface="+mn-ea"/>
                <a:cs typeface="+mn-cs"/>
              </a:rPr>
              <a:t>intradimensional</a:t>
            </a:r>
            <a:r>
              <a:rPr lang="en-US" sz="1200" kern="1200" dirty="0">
                <a:solidFill>
                  <a:schemeClr val="tx1"/>
                </a:solidFill>
                <a:effectLst/>
                <a:latin typeface="+mn-lt"/>
                <a:ea typeface="+mn-ea"/>
                <a:cs typeface="+mn-cs"/>
              </a:rPr>
              <a:t> discrimination learning was illustrated in a landmark experiment by Hanson (1959)</a:t>
            </a:r>
          </a:p>
          <a:p>
            <a:pPr lvl="1"/>
            <a:r>
              <a:rPr lang="en-US" sz="1200" kern="1200" dirty="0">
                <a:solidFill>
                  <a:schemeClr val="tx1"/>
                </a:solidFill>
                <a:effectLst/>
                <a:latin typeface="+mn-lt"/>
                <a:ea typeface="+mn-ea"/>
                <a:cs typeface="+mn-cs"/>
              </a:rPr>
              <a:t>Various colors – pecking behavior</a:t>
            </a:r>
          </a:p>
          <a:p>
            <a:pPr lvl="0"/>
            <a:r>
              <a:rPr lang="en-US" sz="1200" kern="1200" dirty="0">
                <a:solidFill>
                  <a:schemeClr val="tx1"/>
                </a:solidFill>
                <a:effectLst/>
                <a:latin typeface="+mn-lt"/>
                <a:ea typeface="+mn-ea"/>
                <a:cs typeface="+mn-cs"/>
              </a:rPr>
              <a:t>All pigeons trained to peck in presence of 550nm lights (all same S+)</a:t>
            </a:r>
          </a:p>
          <a:p>
            <a:pPr lvl="1"/>
            <a:r>
              <a:rPr lang="en-US" sz="1200" kern="1200" dirty="0">
                <a:solidFill>
                  <a:schemeClr val="tx1"/>
                </a:solidFill>
                <a:effectLst/>
                <a:latin typeface="+mn-lt"/>
                <a:ea typeface="+mn-ea"/>
                <a:cs typeface="+mn-cs"/>
              </a:rPr>
              <a:t>Groups differed in how similar the S- was to the S+ (how expert the pigeons had to become to tell the colors apart)</a:t>
            </a:r>
          </a:p>
          <a:p>
            <a:pPr lvl="1"/>
            <a:r>
              <a:rPr lang="en-US" sz="1200" kern="1200" dirty="0">
                <a:solidFill>
                  <a:schemeClr val="tx1"/>
                </a:solidFill>
                <a:effectLst/>
                <a:latin typeface="+mn-lt"/>
                <a:ea typeface="+mn-ea"/>
                <a:cs typeface="+mn-cs"/>
              </a:rPr>
              <a:t>590nm (40 nm away) vs. 555nm (5 nm away) vs. control (no </a:t>
            </a:r>
            <a:r>
              <a:rPr lang="en-US" sz="1200" kern="1200" dirty="0" err="1">
                <a:solidFill>
                  <a:schemeClr val="tx1"/>
                </a:solidFill>
                <a:effectLst/>
                <a:latin typeface="+mn-lt"/>
                <a:ea typeface="+mn-ea"/>
                <a:cs typeface="+mn-cs"/>
              </a:rPr>
              <a:t>discrim</a:t>
            </a:r>
            <a:r>
              <a:rPr lang="en-US" sz="1200" kern="1200" dirty="0">
                <a:solidFill>
                  <a:schemeClr val="tx1"/>
                </a:solidFill>
                <a:effectLst/>
                <a:latin typeface="+mn-lt"/>
                <a:ea typeface="+mn-ea"/>
                <a:cs typeface="+mn-cs"/>
              </a:rPr>
              <a:t> training—just reinforced for 550nm)</a:t>
            </a:r>
          </a:p>
          <a:p>
            <a:pPr lvl="0"/>
            <a:r>
              <a:rPr lang="en-US" sz="1200" kern="1200" dirty="0">
                <a:solidFill>
                  <a:schemeClr val="tx1"/>
                </a:solidFill>
                <a:effectLst/>
                <a:latin typeface="+mn-lt"/>
                <a:ea typeface="+mn-ea"/>
                <a:cs typeface="+mn-cs"/>
              </a:rPr>
              <a:t>After training, birds tested for rate of pecking in presence of various colored stimuli—see Figure</a:t>
            </a:r>
          </a:p>
          <a:p>
            <a:pPr lvl="1"/>
            <a:r>
              <a:rPr lang="en-US" sz="1200" kern="1200" dirty="0">
                <a:solidFill>
                  <a:schemeClr val="tx1"/>
                </a:solidFill>
                <a:effectLst/>
                <a:latin typeface="+mn-lt"/>
                <a:ea typeface="+mn-ea"/>
                <a:cs typeface="+mn-cs"/>
              </a:rPr>
              <a:t>Control – highest rates of responding to 550nm and progressively lower responding as difference in wavelength increased – </a:t>
            </a:r>
            <a:r>
              <a:rPr lang="en-US" sz="1200" u="sng" kern="1200" dirty="0">
                <a:solidFill>
                  <a:schemeClr val="tx1"/>
                </a:solidFill>
                <a:effectLst/>
                <a:latin typeface="+mn-lt"/>
                <a:ea typeface="+mn-ea"/>
                <a:cs typeface="+mn-cs"/>
              </a:rPr>
              <a:t>typical gradient</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590nm – high pecking for 550nm, but showed more </a:t>
            </a:r>
            <a:r>
              <a:rPr lang="en-US" sz="1200" kern="1200" dirty="0" err="1">
                <a:solidFill>
                  <a:schemeClr val="tx1"/>
                </a:solidFill>
                <a:effectLst/>
                <a:latin typeface="+mn-lt"/>
                <a:ea typeface="+mn-ea"/>
                <a:cs typeface="+mn-cs"/>
              </a:rPr>
              <a:t>generaliztion</a:t>
            </a:r>
            <a:r>
              <a:rPr lang="en-US" sz="1200" kern="1200" dirty="0">
                <a:solidFill>
                  <a:schemeClr val="tx1"/>
                </a:solidFill>
                <a:effectLst/>
                <a:latin typeface="+mn-lt"/>
                <a:ea typeface="+mn-ea"/>
                <a:cs typeface="+mn-cs"/>
              </a:rPr>
              <a:t> to the 540nm color than to original color</a:t>
            </a:r>
          </a:p>
          <a:p>
            <a:pPr lvl="2"/>
            <a:r>
              <a:rPr lang="en-US" sz="1200" kern="1200" dirty="0">
                <a:solidFill>
                  <a:schemeClr val="tx1"/>
                </a:solidFill>
                <a:effectLst/>
                <a:latin typeface="+mn-lt"/>
                <a:ea typeface="+mn-ea"/>
                <a:cs typeface="+mn-cs"/>
              </a:rPr>
              <a:t>Shift of peak responding away from original S+</a:t>
            </a:r>
          </a:p>
          <a:p>
            <a:pPr lvl="1"/>
            <a:r>
              <a:rPr lang="en-US" sz="1200" kern="1200" dirty="0">
                <a:solidFill>
                  <a:schemeClr val="tx1"/>
                </a:solidFill>
                <a:effectLst/>
                <a:latin typeface="+mn-lt"/>
                <a:ea typeface="+mn-ea"/>
                <a:cs typeface="+mn-cs"/>
              </a:rPr>
              <a:t>555nm – even more dramatic shift of peak responding away from original S+</a:t>
            </a:r>
          </a:p>
          <a:p>
            <a:pPr lvl="2"/>
            <a:r>
              <a:rPr lang="en-US" sz="1200" kern="1200" dirty="0">
                <a:solidFill>
                  <a:schemeClr val="tx1"/>
                </a:solidFill>
                <a:effectLst/>
                <a:latin typeface="+mn-lt"/>
                <a:ea typeface="+mn-ea"/>
                <a:cs typeface="+mn-cs"/>
              </a:rPr>
              <a:t>540nm and 530nm highest</a:t>
            </a:r>
          </a:p>
          <a:p>
            <a:pPr lvl="1"/>
            <a:r>
              <a:rPr lang="en-US" sz="1200" kern="1200" dirty="0">
                <a:solidFill>
                  <a:schemeClr val="tx1"/>
                </a:solidFill>
                <a:effectLst/>
                <a:latin typeface="+mn-lt"/>
                <a:ea typeface="+mn-ea"/>
                <a:cs typeface="+mn-cs"/>
              </a:rPr>
              <a:t>Shift is remarkable because such colors were never reinforced before!</a:t>
            </a:r>
          </a:p>
          <a:p>
            <a:pPr eaLnBrk="1" hangingPunct="1"/>
            <a:endParaRPr lang="en-US" altLang="en-US" dirty="0"/>
          </a:p>
        </p:txBody>
      </p:sp>
    </p:spTree>
    <p:extLst>
      <p:ext uri="{BB962C8B-B14F-4D97-AF65-F5344CB8AC3E}">
        <p14:creationId xmlns:p14="http://schemas.microsoft.com/office/powerpoint/2010/main" val="564046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This phenomenon is called the </a:t>
            </a:r>
            <a:r>
              <a:rPr lang="en-US" sz="1200" u="sng" kern="1200" dirty="0">
                <a:solidFill>
                  <a:schemeClr val="tx1"/>
                </a:solidFill>
                <a:effectLst/>
                <a:latin typeface="+mn-lt"/>
                <a:ea typeface="+mn-ea"/>
                <a:cs typeface="+mn-cs"/>
              </a:rPr>
              <a:t>peak-shift phenomenon</a:t>
            </a:r>
            <a:r>
              <a:rPr lang="en-US" sz="1200" kern="1200" dirty="0">
                <a:solidFill>
                  <a:schemeClr val="tx1"/>
                </a:solidFill>
                <a:effectLst/>
                <a:latin typeface="+mn-lt"/>
                <a:ea typeface="+mn-ea"/>
                <a:cs typeface="+mn-cs"/>
              </a:rPr>
              <a:t>.  The peak-shift effect is a result of </a:t>
            </a:r>
            <a:r>
              <a:rPr lang="en-US" sz="1200" kern="1200" dirty="0" err="1">
                <a:solidFill>
                  <a:schemeClr val="tx1"/>
                </a:solidFill>
                <a:effectLst/>
                <a:latin typeface="+mn-lt"/>
                <a:ea typeface="+mn-ea"/>
                <a:cs typeface="+mn-cs"/>
              </a:rPr>
              <a:t>intradimensional</a:t>
            </a:r>
            <a:r>
              <a:rPr lang="en-US" sz="1200" kern="1200" dirty="0">
                <a:solidFill>
                  <a:schemeClr val="tx1"/>
                </a:solidFill>
                <a:effectLst/>
                <a:latin typeface="+mn-lt"/>
                <a:ea typeface="+mn-ea"/>
                <a:cs typeface="+mn-cs"/>
              </a:rPr>
              <a:t> discrimination training (didn’t occur for controls).</a:t>
            </a:r>
          </a:p>
          <a:p>
            <a:pPr lvl="0"/>
            <a:r>
              <a:rPr lang="en-US" sz="1200" kern="1200" dirty="0">
                <a:solidFill>
                  <a:schemeClr val="tx1"/>
                </a:solidFill>
                <a:effectLst/>
                <a:latin typeface="+mn-lt"/>
                <a:ea typeface="+mn-ea"/>
                <a:cs typeface="+mn-cs"/>
              </a:rPr>
              <a:t>The peak-shift effect was a function of the similarity of the S- to the S+ used in discrimination training</a:t>
            </a:r>
          </a:p>
          <a:p>
            <a:pPr lvl="1"/>
            <a:r>
              <a:rPr lang="en-US" sz="1200" kern="1200" dirty="0">
                <a:solidFill>
                  <a:schemeClr val="tx1"/>
                </a:solidFill>
                <a:effectLst/>
                <a:latin typeface="+mn-lt"/>
                <a:ea typeface="+mn-ea"/>
                <a:cs typeface="+mn-cs"/>
              </a:rPr>
              <a:t>The biggest peak shift occurred when S+ and S- were very similar</a:t>
            </a:r>
          </a:p>
          <a:p>
            <a:pPr lvl="1"/>
            <a:r>
              <a:rPr lang="en-US" sz="1200" kern="1200" dirty="0">
                <a:solidFill>
                  <a:schemeClr val="tx1"/>
                </a:solidFill>
                <a:effectLst/>
                <a:latin typeface="+mn-lt"/>
                <a:ea typeface="+mn-ea"/>
                <a:cs typeface="+mn-cs"/>
              </a:rPr>
              <a:t>Less peak shift as S+ and S- became more different</a:t>
            </a:r>
          </a:p>
          <a:p>
            <a:pPr lvl="0"/>
            <a:r>
              <a:rPr lang="en-US" sz="1200" kern="1200" dirty="0">
                <a:solidFill>
                  <a:schemeClr val="tx1"/>
                </a:solidFill>
                <a:effectLst/>
                <a:latin typeface="+mn-lt"/>
                <a:ea typeface="+mn-ea"/>
                <a:cs typeface="+mn-cs"/>
              </a:rPr>
              <a:t>Can occur for any </a:t>
            </a:r>
            <a:r>
              <a:rPr lang="en-US" sz="1200" kern="1200" dirty="0" err="1">
                <a:solidFill>
                  <a:schemeClr val="tx1"/>
                </a:solidFill>
                <a:effectLst/>
                <a:latin typeface="+mn-lt"/>
                <a:ea typeface="+mn-ea"/>
                <a:cs typeface="+mn-cs"/>
              </a:rPr>
              <a:t>intradimensional</a:t>
            </a:r>
            <a:r>
              <a:rPr lang="en-US" sz="1200" kern="1200" dirty="0">
                <a:solidFill>
                  <a:schemeClr val="tx1"/>
                </a:solidFill>
                <a:effectLst/>
                <a:latin typeface="+mn-lt"/>
                <a:ea typeface="+mn-ea"/>
                <a:cs typeface="+mn-cs"/>
              </a:rPr>
              <a:t> discrimination</a:t>
            </a:r>
          </a:p>
          <a:p>
            <a:pPr lvl="1"/>
            <a:r>
              <a:rPr lang="en-US" sz="1200" kern="1200" dirty="0">
                <a:solidFill>
                  <a:schemeClr val="tx1"/>
                </a:solidFill>
                <a:effectLst/>
                <a:latin typeface="+mn-lt"/>
                <a:ea typeface="+mn-ea"/>
                <a:cs typeface="+mn-cs"/>
              </a:rPr>
              <a:t>Color, pitch, orientations of lines, loudness, size, positions, etc.</a:t>
            </a:r>
          </a:p>
          <a:p>
            <a:pPr lvl="1"/>
            <a:r>
              <a:rPr lang="en-US" sz="1200" kern="1200" dirty="0">
                <a:solidFill>
                  <a:schemeClr val="tx1"/>
                </a:solidFill>
                <a:effectLst/>
                <a:latin typeface="+mn-lt"/>
                <a:ea typeface="+mn-ea"/>
                <a:cs typeface="+mn-cs"/>
              </a:rPr>
              <a:t>Robust effect</a:t>
            </a:r>
          </a:p>
          <a:p>
            <a:pPr lvl="0"/>
            <a:r>
              <a:rPr lang="en-US" sz="1200" kern="1200" dirty="0">
                <a:solidFill>
                  <a:schemeClr val="tx1"/>
                </a:solidFill>
                <a:effectLst/>
                <a:latin typeface="+mn-lt"/>
                <a:ea typeface="+mn-ea"/>
                <a:cs typeface="+mn-cs"/>
              </a:rPr>
              <a:t>How can this be?</a:t>
            </a:r>
          </a:p>
          <a:p>
            <a:pPr lvl="1"/>
            <a:r>
              <a:rPr lang="en-US" sz="1200" kern="1200" dirty="0">
                <a:solidFill>
                  <a:schemeClr val="tx1"/>
                </a:solidFill>
                <a:effectLst/>
                <a:latin typeface="+mn-lt"/>
                <a:ea typeface="+mn-ea"/>
                <a:cs typeface="+mn-cs"/>
              </a:rPr>
              <a:t>Excitatory generalization gradients are </a:t>
            </a:r>
            <a:r>
              <a:rPr lang="en-US" sz="1200" u="sng" kern="1200" dirty="0">
                <a:solidFill>
                  <a:schemeClr val="tx1"/>
                </a:solidFill>
                <a:effectLst/>
                <a:latin typeface="+mn-lt"/>
                <a:ea typeface="+mn-ea"/>
                <a:cs typeface="+mn-cs"/>
              </a:rPr>
              <a:t>supposed to</a:t>
            </a:r>
            <a:r>
              <a:rPr lang="en-US" sz="1200" kern="1200" dirty="0">
                <a:solidFill>
                  <a:schemeClr val="tx1"/>
                </a:solidFill>
                <a:effectLst/>
                <a:latin typeface="+mn-lt"/>
                <a:ea typeface="+mn-ea"/>
                <a:cs typeface="+mn-cs"/>
              </a:rPr>
              <a:t> peak at S+</a:t>
            </a:r>
          </a:p>
          <a:p>
            <a:pPr lvl="0"/>
            <a:r>
              <a:rPr lang="en-US" sz="1200" kern="1200" dirty="0">
                <a:solidFill>
                  <a:schemeClr val="tx1"/>
                </a:solidFill>
                <a:effectLst/>
                <a:latin typeface="+mn-lt"/>
                <a:ea typeface="+mn-ea"/>
                <a:cs typeface="+mn-cs"/>
              </a:rPr>
              <a:t>Can the peak shift effect be explained in terms of standard excitatory and inhibitory gradients?</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24</a:t>
            </a:fld>
            <a:endParaRPr lang="en-US"/>
          </a:p>
        </p:txBody>
      </p:sp>
    </p:spTree>
    <p:extLst>
      <p:ext uri="{BB962C8B-B14F-4D97-AF65-F5344CB8AC3E}">
        <p14:creationId xmlns:p14="http://schemas.microsoft.com/office/powerpoint/2010/main" val="2901215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EFCF9A6-0512-492A-BB1B-B0BF83BDD75D}" type="slidenum">
              <a:rPr lang="en-US" altLang="en-US">
                <a:latin typeface="Times New Roman" panose="02020603050405020304" pitchFamily="18" charset="0"/>
              </a:rPr>
              <a:pPr/>
              <a:t>25</a:t>
            </a:fld>
            <a:endParaRPr lang="en-US" altLang="en-US">
              <a:latin typeface="Times New Roman" panose="02020603050405020304" pitchFamily="18"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Spence (1937) suggested that excitatory and inhibitory processes might produce peak-shift phenomenon.  Remarkably, he proposed this idea more than 20 years before the peak-shift effect and gradients of excitation and inhibition were experimentally demonstrated!!!</a:t>
            </a:r>
          </a:p>
          <a:p>
            <a:pPr lvl="0"/>
            <a:r>
              <a:rPr lang="en-US" sz="1200" kern="1200" dirty="0">
                <a:solidFill>
                  <a:schemeClr val="tx1"/>
                </a:solidFill>
                <a:effectLst/>
                <a:latin typeface="+mn-lt"/>
                <a:ea typeface="+mn-ea"/>
                <a:cs typeface="+mn-cs"/>
              </a:rPr>
              <a:t>Spence assumed that because the S+ and S- are similar in </a:t>
            </a:r>
            <a:r>
              <a:rPr lang="en-US" sz="1200" kern="1200" dirty="0" err="1">
                <a:solidFill>
                  <a:schemeClr val="tx1"/>
                </a:solidFill>
                <a:effectLst/>
                <a:latin typeface="+mn-lt"/>
                <a:ea typeface="+mn-ea"/>
                <a:cs typeface="+mn-cs"/>
              </a:rPr>
              <a:t>intradimensional</a:t>
            </a:r>
            <a:r>
              <a:rPr lang="en-US" sz="1200" kern="1200" dirty="0">
                <a:solidFill>
                  <a:schemeClr val="tx1"/>
                </a:solidFill>
                <a:effectLst/>
                <a:latin typeface="+mn-lt"/>
                <a:ea typeface="+mn-ea"/>
                <a:cs typeface="+mn-cs"/>
              </a:rPr>
              <a:t> discrimination task (both colors for example), the generalization gradients of excitation and inhibition will overlap</a:t>
            </a:r>
          </a:p>
          <a:p>
            <a:pPr lvl="1"/>
            <a:r>
              <a:rPr lang="en-US" sz="1200" kern="1200" dirty="0">
                <a:solidFill>
                  <a:schemeClr val="tx1"/>
                </a:solidFill>
                <a:effectLst/>
                <a:latin typeface="+mn-lt"/>
                <a:ea typeface="+mn-ea"/>
                <a:cs typeface="+mn-cs"/>
              </a:rPr>
              <a:t>The degree of overlap will depend on the degree of similarity between S+ and S-</a:t>
            </a:r>
          </a:p>
          <a:p>
            <a:pPr lvl="1"/>
            <a:r>
              <a:rPr lang="en-US" sz="1200" kern="1200" dirty="0">
                <a:solidFill>
                  <a:schemeClr val="tx1"/>
                </a:solidFill>
                <a:effectLst/>
                <a:latin typeface="+mn-lt"/>
                <a:ea typeface="+mn-ea"/>
                <a:cs typeface="+mn-cs"/>
              </a:rPr>
              <a:t>Because of this overlap, generalized inhibition from S- will suppress responding to S+, resulting in a peak shift</a:t>
            </a:r>
          </a:p>
          <a:p>
            <a:pPr lvl="0"/>
            <a:r>
              <a:rPr lang="en-US" sz="1200" kern="1200" dirty="0">
                <a:solidFill>
                  <a:schemeClr val="tx1"/>
                </a:solidFill>
                <a:effectLst/>
                <a:latin typeface="+mn-lt"/>
                <a:ea typeface="+mn-ea"/>
                <a:cs typeface="+mn-cs"/>
              </a:rPr>
              <a:t>More inhibition from S- to S+ will occur if S- is closer to S+--which will produce a greater peak shift</a:t>
            </a:r>
          </a:p>
          <a:p>
            <a:pPr eaLnBrk="1" hangingPunct="1"/>
            <a:endParaRPr lang="en-US" altLang="en-US" dirty="0"/>
          </a:p>
        </p:txBody>
      </p:sp>
    </p:spTree>
    <p:extLst>
      <p:ext uri="{BB962C8B-B14F-4D97-AF65-F5344CB8AC3E}">
        <p14:creationId xmlns:p14="http://schemas.microsoft.com/office/powerpoint/2010/main" val="2239781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The peak-shift effect is a curious and counterintuitive outcome of </a:t>
            </a:r>
            <a:r>
              <a:rPr lang="en-US" sz="1200" kern="1200" dirty="0" err="1">
                <a:solidFill>
                  <a:schemeClr val="tx1"/>
                </a:solidFill>
                <a:effectLst/>
                <a:latin typeface="+mn-lt"/>
                <a:ea typeface="+mn-ea"/>
                <a:cs typeface="+mn-cs"/>
              </a:rPr>
              <a:t>intradimensional</a:t>
            </a:r>
            <a:r>
              <a:rPr lang="en-US" sz="1200" kern="1200" dirty="0">
                <a:solidFill>
                  <a:schemeClr val="tx1"/>
                </a:solidFill>
                <a:effectLst/>
                <a:latin typeface="+mn-lt"/>
                <a:ea typeface="+mn-ea"/>
                <a:cs typeface="+mn-cs"/>
              </a:rPr>
              <a:t> discrimination training.  However, even with this effect, discrimination training drastically increases the stimulus control of behavior.  </a:t>
            </a:r>
          </a:p>
          <a:p>
            <a:pPr lvl="0"/>
            <a:r>
              <a:rPr lang="en-US" sz="1200" kern="1200" dirty="0">
                <a:solidFill>
                  <a:schemeClr val="tx1"/>
                </a:solidFill>
                <a:effectLst/>
                <a:latin typeface="+mn-lt"/>
                <a:ea typeface="+mn-ea"/>
                <a:cs typeface="+mn-cs"/>
              </a:rPr>
              <a:t>It limits the generalization of behavior from S+ to other cues and increases the steepness of generalization gradients</a:t>
            </a:r>
          </a:p>
          <a:p>
            <a:pPr lvl="0"/>
            <a:r>
              <a:rPr lang="en-US" sz="1200" kern="1200" dirty="0">
                <a:solidFill>
                  <a:schemeClr val="tx1"/>
                </a:solidFill>
                <a:effectLst/>
                <a:latin typeface="+mn-lt"/>
                <a:ea typeface="+mn-ea"/>
                <a:cs typeface="+mn-cs"/>
              </a:rPr>
              <a:t>This raises questions:</a:t>
            </a:r>
          </a:p>
          <a:p>
            <a:pPr lvl="1"/>
            <a:r>
              <a:rPr lang="en-US" sz="1200" kern="1200" dirty="0">
                <a:solidFill>
                  <a:schemeClr val="tx1"/>
                </a:solidFill>
                <a:effectLst/>
                <a:latin typeface="+mn-lt"/>
                <a:ea typeface="+mn-ea"/>
                <a:cs typeface="+mn-cs"/>
              </a:rPr>
              <a:t>Are there learning procedures that have the opposite effect?</a:t>
            </a:r>
          </a:p>
          <a:p>
            <a:pPr lvl="1"/>
            <a:r>
              <a:rPr lang="en-US" sz="1200" kern="1200" dirty="0">
                <a:solidFill>
                  <a:schemeClr val="tx1"/>
                </a:solidFill>
                <a:effectLst/>
                <a:latin typeface="+mn-lt"/>
                <a:ea typeface="+mn-ea"/>
                <a:cs typeface="+mn-cs"/>
              </a:rPr>
              <a:t>Are there learning procedures that increase stimulus generalization?</a:t>
            </a:r>
          </a:p>
          <a:p>
            <a:pPr lvl="1"/>
            <a:r>
              <a:rPr lang="en-US" sz="1200" kern="1200" dirty="0">
                <a:solidFill>
                  <a:schemeClr val="tx1"/>
                </a:solidFill>
                <a:effectLst/>
                <a:latin typeface="+mn-lt"/>
                <a:ea typeface="+mn-ea"/>
                <a:cs typeface="+mn-cs"/>
              </a:rPr>
              <a:t>How might we construct such procedures?</a:t>
            </a:r>
          </a:p>
          <a:p>
            <a:pPr lvl="0"/>
            <a:r>
              <a:rPr lang="en-US" sz="1200" kern="1200" dirty="0">
                <a:solidFill>
                  <a:schemeClr val="tx1"/>
                </a:solidFill>
                <a:effectLst/>
                <a:latin typeface="+mn-lt"/>
                <a:ea typeface="+mn-ea"/>
                <a:cs typeface="+mn-cs"/>
              </a:rPr>
              <a:t>In a normal discrimination procedure, stimuli are treated differently—they have different consequences—one is associated with reinforcement, the other is not.  This leads to differential responding, of course.</a:t>
            </a:r>
          </a:p>
          <a:p>
            <a:pPr lvl="1"/>
            <a:r>
              <a:rPr lang="en-US" sz="1200" kern="1200" dirty="0">
                <a:solidFill>
                  <a:schemeClr val="tx1"/>
                </a:solidFill>
                <a:effectLst/>
                <a:latin typeface="+mn-lt"/>
                <a:ea typeface="+mn-ea"/>
                <a:cs typeface="+mn-cs"/>
              </a:rPr>
              <a:t>What would happen if two stimuli were treated in the same or equivalent fashion? </a:t>
            </a:r>
          </a:p>
          <a:p>
            <a:pPr lvl="1"/>
            <a:r>
              <a:rPr lang="en-US" sz="1200" kern="1200" dirty="0">
                <a:solidFill>
                  <a:schemeClr val="tx1"/>
                </a:solidFill>
                <a:effectLst/>
                <a:latin typeface="+mn-lt"/>
                <a:ea typeface="+mn-ea"/>
                <a:cs typeface="+mn-cs"/>
              </a:rPr>
              <a:t>Would such a procedure lead organism to respond to the stimuli as similar/equivalent?</a:t>
            </a:r>
          </a:p>
          <a:p>
            <a:pPr lvl="0"/>
            <a:r>
              <a:rPr lang="en-US" sz="1200" kern="1200" dirty="0">
                <a:solidFill>
                  <a:schemeClr val="tx1"/>
                </a:solidFill>
                <a:effectLst/>
                <a:latin typeface="+mn-lt"/>
                <a:ea typeface="+mn-ea"/>
                <a:cs typeface="+mn-cs"/>
              </a:rPr>
              <a:t>The answer seems to be yes.  </a:t>
            </a:r>
            <a:r>
              <a:rPr lang="en-US" sz="1200" u="sng" kern="1200" dirty="0">
                <a:solidFill>
                  <a:schemeClr val="tx1"/>
                </a:solidFill>
                <a:effectLst/>
                <a:latin typeface="+mn-lt"/>
                <a:ea typeface="+mn-ea"/>
                <a:cs typeface="+mn-cs"/>
              </a:rPr>
              <a:t>Equivalence training</a:t>
            </a:r>
            <a:r>
              <a:rPr lang="en-US" sz="1200" kern="1200" dirty="0">
                <a:solidFill>
                  <a:schemeClr val="tx1"/>
                </a:solidFill>
                <a:effectLst/>
                <a:latin typeface="+mn-lt"/>
                <a:ea typeface="+mn-ea"/>
                <a:cs typeface="+mn-cs"/>
              </a:rPr>
              <a:t> encourages generalized responding or stimulus equivalence</a:t>
            </a:r>
          </a:p>
          <a:p>
            <a:endParaRPr lang="en-US" dirty="0"/>
          </a:p>
        </p:txBody>
      </p:sp>
      <p:sp>
        <p:nvSpPr>
          <p:cNvPr id="4" name="Slide Number Placeholder 3"/>
          <p:cNvSpPr>
            <a:spLocks noGrp="1"/>
          </p:cNvSpPr>
          <p:nvPr>
            <p:ph type="sldNum" sz="quarter" idx="5"/>
          </p:nvPr>
        </p:nvSpPr>
        <p:spPr/>
        <p:txBody>
          <a:bodyPr/>
          <a:lstStyle/>
          <a:p>
            <a:fld id="{3D914B65-A82E-774F-9C68-9F14FD591C71}" type="slidenum">
              <a:rPr lang="en-US" smtClean="0"/>
              <a:t>26</a:t>
            </a:fld>
            <a:endParaRPr lang="en-US"/>
          </a:p>
        </p:txBody>
      </p:sp>
    </p:spTree>
    <p:extLst>
      <p:ext uri="{BB962C8B-B14F-4D97-AF65-F5344CB8AC3E}">
        <p14:creationId xmlns:p14="http://schemas.microsoft.com/office/powerpoint/2010/main" val="6799254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BECF3E4-3436-4782-B614-8A34224D6C7C}" type="slidenum">
              <a:rPr lang="en-US" altLang="en-US">
                <a:latin typeface="Times New Roman" panose="02020603050405020304" pitchFamily="18" charset="0"/>
              </a:rPr>
              <a:pPr/>
              <a:t>27</a:t>
            </a:fld>
            <a:endParaRPr lang="en-US" altLang="en-US">
              <a:latin typeface="Times New Roman" panose="02020603050405020304" pitchFamily="18"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Several approaches are available to promote generalization among stimuli.  For example, pigeons can be trained to respond in a similar fashion to different photographs, all of which include water in some form (ocean, lake, puddle, stream).</a:t>
            </a:r>
          </a:p>
          <a:p>
            <a:pPr lvl="0"/>
            <a:r>
              <a:rPr lang="en-US" sz="1200" kern="1200" dirty="0">
                <a:solidFill>
                  <a:schemeClr val="tx1"/>
                </a:solidFill>
                <a:effectLst/>
                <a:latin typeface="+mn-lt"/>
                <a:ea typeface="+mn-ea"/>
                <a:cs typeface="+mn-cs"/>
              </a:rPr>
              <a:t>The basic training strategy is to reinforce the same response (pecking) in the presence of pictures with water, and not reinforce the response in the presence of pictures without water</a:t>
            </a:r>
          </a:p>
          <a:p>
            <a:pPr lvl="1"/>
            <a:r>
              <a:rPr lang="en-US" sz="1200" kern="1200" dirty="0">
                <a:solidFill>
                  <a:schemeClr val="tx1"/>
                </a:solidFill>
                <a:effectLst/>
                <a:latin typeface="+mn-lt"/>
                <a:ea typeface="+mn-ea"/>
                <a:cs typeface="+mn-cs"/>
              </a:rPr>
              <a:t>Herrnstein et al (1976) trained such a discrimination with 500-700 photos of scenes in New England</a:t>
            </a:r>
          </a:p>
          <a:p>
            <a:pPr lvl="1"/>
            <a:r>
              <a:rPr lang="en-US" sz="1200" kern="1200" dirty="0">
                <a:solidFill>
                  <a:schemeClr val="tx1"/>
                </a:solidFill>
                <a:effectLst/>
                <a:latin typeface="+mn-lt"/>
                <a:ea typeface="+mn-ea"/>
                <a:cs typeface="+mn-cs"/>
              </a:rPr>
              <a:t>Once learned the water/no water discrimination, the pigeons behaviors generalized to novel photographs that had not been presented during training</a:t>
            </a:r>
          </a:p>
          <a:p>
            <a:pPr eaLnBrk="1" hangingPunct="1"/>
            <a:endParaRPr lang="en-US" altLang="en-US" dirty="0"/>
          </a:p>
        </p:txBody>
      </p:sp>
    </p:spTree>
    <p:extLst>
      <p:ext uri="{BB962C8B-B14F-4D97-AF65-F5344CB8AC3E}">
        <p14:creationId xmlns:p14="http://schemas.microsoft.com/office/powerpoint/2010/main" val="2464605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John </a:t>
            </a:r>
            <a:r>
              <a:rPr lang="en-US" dirty="0" err="1"/>
              <a:t>Pilley</a:t>
            </a:r>
            <a:r>
              <a:rPr lang="en-US" dirty="0"/>
              <a:t> and Chaser</a:t>
            </a:r>
          </a:p>
          <a:p>
            <a:r>
              <a:rPr lang="en-US" dirty="0"/>
              <a:t>Trained 4-5 </a:t>
            </a:r>
            <a:r>
              <a:rPr lang="en-US" dirty="0" err="1"/>
              <a:t>hrs</a:t>
            </a:r>
            <a:r>
              <a:rPr lang="en-US" dirty="0"/>
              <a:t> a day using “fast mapping” techniques</a:t>
            </a:r>
          </a:p>
        </p:txBody>
      </p:sp>
      <p:sp>
        <p:nvSpPr>
          <p:cNvPr id="4" name="Slide Number Placeholder 3"/>
          <p:cNvSpPr>
            <a:spLocks noGrp="1"/>
          </p:cNvSpPr>
          <p:nvPr>
            <p:ph type="sldNum" sz="quarter" idx="5"/>
          </p:nvPr>
        </p:nvSpPr>
        <p:spPr/>
        <p:txBody>
          <a:bodyPr/>
          <a:lstStyle/>
          <a:p>
            <a:fld id="{3D914B65-A82E-774F-9C68-9F14FD591C71}" type="slidenum">
              <a:rPr lang="en-US" smtClean="0"/>
              <a:t>28</a:t>
            </a:fld>
            <a:endParaRPr lang="en-US"/>
          </a:p>
        </p:txBody>
      </p:sp>
    </p:spTree>
    <p:extLst>
      <p:ext uri="{BB962C8B-B14F-4D97-AF65-F5344CB8AC3E}">
        <p14:creationId xmlns:p14="http://schemas.microsoft.com/office/powerpoint/2010/main" val="4244310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93B05-619D-6B47-A2D6-258FCE713C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7EACF5-FB29-8045-B402-DA4BBD83AC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584BD1-E942-934A-9300-61B2EC26C34D}"/>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5" name="Footer Placeholder 4">
            <a:extLst>
              <a:ext uri="{FF2B5EF4-FFF2-40B4-BE49-F238E27FC236}">
                <a16:creationId xmlns:a16="http://schemas.microsoft.com/office/drawing/2014/main" id="{FD550866-EF73-C74B-B4C8-8F6DE107A4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A47733-D54C-CC48-81EC-5D989413F288}"/>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536742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FFBE6-D42A-0642-8565-86B287534D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146CD5-0DFA-3044-975E-34E8A3549A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B0326B-278C-214E-9BF0-74AB390D23BA}"/>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5" name="Footer Placeholder 4">
            <a:extLst>
              <a:ext uri="{FF2B5EF4-FFF2-40B4-BE49-F238E27FC236}">
                <a16:creationId xmlns:a16="http://schemas.microsoft.com/office/drawing/2014/main" id="{B507F533-ACE6-9743-86EA-5E422C1EE2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4803AB-435D-154A-BC56-40E004D6C823}"/>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4183006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AA231-BF65-FD4B-91D4-2F90AA6E94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52BB42-FFCE-4B45-8236-69B88F6002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7C52881-7D63-134F-A81D-41D32EFB815A}"/>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5" name="Footer Placeholder 4">
            <a:extLst>
              <a:ext uri="{FF2B5EF4-FFF2-40B4-BE49-F238E27FC236}">
                <a16:creationId xmlns:a16="http://schemas.microsoft.com/office/drawing/2014/main" id="{C7392736-FE1A-584B-BA3A-BEC9F48755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626DF2-C20D-A343-892B-0F7E9D992308}"/>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91670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D493-5212-8A4A-AC5A-BE34FFB5A1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140A50-13E5-9E4F-8A06-CD283E22F70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C4C741-B7F0-AF45-B1CE-6748CAF8B8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DBFB80-A487-4C4E-A567-FB27C5033A62}"/>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6" name="Footer Placeholder 5">
            <a:extLst>
              <a:ext uri="{FF2B5EF4-FFF2-40B4-BE49-F238E27FC236}">
                <a16:creationId xmlns:a16="http://schemas.microsoft.com/office/drawing/2014/main" id="{740E13FA-581C-BC48-9E9F-549785B1FF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0446FF-9C1A-C949-9FFB-F5157EFF30A3}"/>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1464853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607A-D587-7247-9059-50EF271407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70C4B0-D40A-FE4D-BAB4-D31BFC0D97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F61535E-D669-E741-9BEF-BEAF6DD1A84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1F01F0-C14A-0F4B-B09E-50ED8397A2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340FBBC-4F21-C341-9477-7934D7A9548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8CE003-ED9D-B74A-9D46-E509DF7A67A4}"/>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8" name="Footer Placeholder 7">
            <a:extLst>
              <a:ext uri="{FF2B5EF4-FFF2-40B4-BE49-F238E27FC236}">
                <a16:creationId xmlns:a16="http://schemas.microsoft.com/office/drawing/2014/main" id="{ED285F1B-EEBA-F041-B98E-45FAE76424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231B7B-0E4A-B54B-B50A-38D77AD49BC5}"/>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352750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874F6-BFBC-C94B-BA53-9C8DBCF70B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B31F77-51D5-BB40-8854-2E14BCDBFAB0}"/>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4" name="Footer Placeholder 3">
            <a:extLst>
              <a:ext uri="{FF2B5EF4-FFF2-40B4-BE49-F238E27FC236}">
                <a16:creationId xmlns:a16="http://schemas.microsoft.com/office/drawing/2014/main" id="{BEF946EB-3862-CE4C-9C69-491B7AECB6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BBC443-C2CB-9244-BA7A-9EE6C8A43465}"/>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643602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94795C-EF48-CF4F-A6F2-C78D9609C512}"/>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3" name="Footer Placeholder 2">
            <a:extLst>
              <a:ext uri="{FF2B5EF4-FFF2-40B4-BE49-F238E27FC236}">
                <a16:creationId xmlns:a16="http://schemas.microsoft.com/office/drawing/2014/main" id="{105BF932-1C9C-0B40-AB62-A010C69778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336A01-4225-8346-B4AE-F508FAFD9DE8}"/>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2901663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00725-2743-EF43-9319-AFB6E7D5A9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CA4137-BC82-F444-932E-88E6AFF9BE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BF6A27-11F5-CF4A-996A-EDB9C38E38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AD93522-1A93-E747-9DFF-368B7CB3B91C}"/>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6" name="Footer Placeholder 5">
            <a:extLst>
              <a:ext uri="{FF2B5EF4-FFF2-40B4-BE49-F238E27FC236}">
                <a16:creationId xmlns:a16="http://schemas.microsoft.com/office/drawing/2014/main" id="{9FA8C0D1-E24F-D549-8D50-73042DE5BC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F221F1-C0A4-8246-A5B7-3F2E7091C242}"/>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3924874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D6E9C-A3C3-124F-A116-485F96C84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674E34-4EFB-4C45-8D33-B0ACB08F0C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4FFA89-F22C-264A-9FD6-3B900ADD41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7E712B-119A-C449-8038-835E6CDB449F}"/>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6" name="Footer Placeholder 5">
            <a:extLst>
              <a:ext uri="{FF2B5EF4-FFF2-40B4-BE49-F238E27FC236}">
                <a16:creationId xmlns:a16="http://schemas.microsoft.com/office/drawing/2014/main" id="{5FE96A67-6687-2D45-A7A7-54F89A67C3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136393-E8F2-D34B-836E-0CFC6BD993F2}"/>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150258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B3290-B48C-9D44-B43F-B17B42ACA6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E012A1-7D03-894A-9462-9A1744CC9DF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EF1173-F7ED-4B46-A04E-163A38C1A011}"/>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5" name="Footer Placeholder 4">
            <a:extLst>
              <a:ext uri="{FF2B5EF4-FFF2-40B4-BE49-F238E27FC236}">
                <a16:creationId xmlns:a16="http://schemas.microsoft.com/office/drawing/2014/main" id="{46CC317D-9B9E-2B48-AB97-DF33106DEC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979CE-D411-3A4A-83F3-F43BA959EDC1}"/>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3725100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3D6060-68C8-934B-9896-31A56FDABD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7FC7A84-41FE-4049-BBCE-45709A9075E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6986F6-E6A1-8046-ACB7-D5AB82EB903B}"/>
              </a:ext>
            </a:extLst>
          </p:cNvPr>
          <p:cNvSpPr>
            <a:spLocks noGrp="1"/>
          </p:cNvSpPr>
          <p:nvPr>
            <p:ph type="dt" sz="half" idx="10"/>
          </p:nvPr>
        </p:nvSpPr>
        <p:spPr/>
        <p:txBody>
          <a:bodyPr/>
          <a:lstStyle/>
          <a:p>
            <a:fld id="{57BDD352-07D9-BF47-9869-123ABA5B0583}" type="datetimeFigureOut">
              <a:rPr lang="en-US" smtClean="0"/>
              <a:t>3/20/20</a:t>
            </a:fld>
            <a:endParaRPr lang="en-US"/>
          </a:p>
        </p:txBody>
      </p:sp>
      <p:sp>
        <p:nvSpPr>
          <p:cNvPr id="5" name="Footer Placeholder 4">
            <a:extLst>
              <a:ext uri="{FF2B5EF4-FFF2-40B4-BE49-F238E27FC236}">
                <a16:creationId xmlns:a16="http://schemas.microsoft.com/office/drawing/2014/main" id="{0A5189F5-6C68-0E43-914A-50EA2170A7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EB591-9ECE-C149-9904-36BCD6132FE5}"/>
              </a:ext>
            </a:extLst>
          </p:cNvPr>
          <p:cNvSpPr>
            <a:spLocks noGrp="1"/>
          </p:cNvSpPr>
          <p:nvPr>
            <p:ph type="sldNum" sz="quarter" idx="12"/>
          </p:nvPr>
        </p:nvSpPr>
        <p:spPr/>
        <p:txBody>
          <a:bodyPr/>
          <a:lstStyle/>
          <a:p>
            <a:fld id="{BAB38222-F7DD-2A47-96B7-A79F9E91FD31}" type="slidenum">
              <a:rPr lang="en-US" smtClean="0"/>
              <a:t>‹#›</a:t>
            </a:fld>
            <a:endParaRPr lang="en-US"/>
          </a:p>
        </p:txBody>
      </p:sp>
    </p:spTree>
    <p:extLst>
      <p:ext uri="{BB962C8B-B14F-4D97-AF65-F5344CB8AC3E}">
        <p14:creationId xmlns:p14="http://schemas.microsoft.com/office/powerpoint/2010/main" val="153254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4">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Tree>
    <p:extLst>
      <p:ext uri="{BB962C8B-B14F-4D97-AF65-F5344CB8AC3E}">
        <p14:creationId xmlns:p14="http://schemas.microsoft.com/office/powerpoint/2010/main" val="1750017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7C7A57-13C2-2D43-8D77-1D34538DEC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00D9C5-B282-2B42-BB61-5EB1CB433F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2FD9B1-4515-754E-9630-1D604A088C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BDD352-07D9-BF47-9869-123ABA5B0583}" type="datetimeFigureOut">
              <a:rPr lang="en-US" smtClean="0"/>
              <a:t>3/20/20</a:t>
            </a:fld>
            <a:endParaRPr lang="en-US"/>
          </a:p>
        </p:txBody>
      </p:sp>
      <p:sp>
        <p:nvSpPr>
          <p:cNvPr id="5" name="Footer Placeholder 4">
            <a:extLst>
              <a:ext uri="{FF2B5EF4-FFF2-40B4-BE49-F238E27FC236}">
                <a16:creationId xmlns:a16="http://schemas.microsoft.com/office/drawing/2014/main" id="{0081069F-2776-244D-92B6-EA88D99DFB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683F1AD-FDC4-E24D-95DB-2818E52F5D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38222-F7DD-2A47-96B7-A79F9E91FD31}" type="slidenum">
              <a:rPr lang="en-US" smtClean="0"/>
              <a:t>‹#›</a:t>
            </a:fld>
            <a:endParaRPr lang="en-US"/>
          </a:p>
        </p:txBody>
      </p:sp>
    </p:spTree>
    <p:extLst>
      <p:ext uri="{BB962C8B-B14F-4D97-AF65-F5344CB8AC3E}">
        <p14:creationId xmlns:p14="http://schemas.microsoft.com/office/powerpoint/2010/main" val="1707916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08502" y="740621"/>
            <a:ext cx="9623898" cy="4279784"/>
          </a:xfrm>
        </p:spPr>
        <p:txBody>
          <a:bodyPr>
            <a:noAutofit/>
          </a:bodyPr>
          <a:lstStyle/>
          <a:p>
            <a:r>
              <a:rPr lang="en-CA" sz="4800" dirty="0"/>
              <a:t>PSYCH 3304 – Psychology of Learning </a:t>
            </a:r>
            <a:br>
              <a:rPr lang="en-US" sz="4800" dirty="0"/>
            </a:br>
            <a:r>
              <a:rPr lang="en-US" dirty="0"/>
              <a:t>M/W/F 11:00-11:50 am</a:t>
            </a:r>
            <a:br>
              <a:rPr lang="en-US" dirty="0"/>
            </a:br>
            <a:r>
              <a:rPr lang="en-US" dirty="0"/>
              <a:t>January to May 2020 in STEM 269</a:t>
            </a:r>
            <a:br>
              <a:rPr lang="en-US" dirty="0"/>
            </a:br>
            <a:br>
              <a:rPr lang="en-US" dirty="0"/>
            </a:br>
            <a:r>
              <a:rPr lang="en-US" dirty="0"/>
              <a:t>ONLINE AFTER COVID-19</a:t>
            </a:r>
            <a:br>
              <a:rPr lang="en-US" sz="2800" b="1" dirty="0"/>
            </a:br>
            <a:br>
              <a:rPr lang="en-US" sz="2800" b="1" dirty="0"/>
            </a:br>
            <a:r>
              <a:rPr lang="en-US" sz="2800" dirty="0"/>
              <a:t>Instructor: Dr. Mario Baldassari</a:t>
            </a:r>
            <a:br>
              <a:rPr lang="en-US" sz="2800" dirty="0"/>
            </a:br>
            <a:r>
              <a:rPr lang="en-US" sz="2800" u="sng" dirty="0" err="1"/>
              <a:t>mbaldassari@tamusa.edu</a:t>
            </a:r>
            <a:r>
              <a:rPr lang="en-US" sz="2800" dirty="0"/>
              <a:t>, @</a:t>
            </a:r>
            <a:r>
              <a:rPr lang="en-US" sz="2800" dirty="0" err="1"/>
              <a:t>MarioBaldassari</a:t>
            </a:r>
            <a:br>
              <a:rPr lang="en-US" sz="2800" dirty="0"/>
            </a:br>
            <a:r>
              <a:rPr lang="en-US" sz="2000" dirty="0"/>
              <a:t>Office hours Tues 2-3pm &amp; 5-6pm, Fri 9-11am in STEM 237E (or by appt)</a:t>
            </a:r>
            <a:br>
              <a:rPr lang="en-US" sz="2000" dirty="0"/>
            </a:br>
            <a:r>
              <a:rPr lang="en-US" sz="2000" dirty="0"/>
              <a:t>Please make an appointment ahead of time if you plan to visit office hours.</a:t>
            </a:r>
            <a:r>
              <a:rPr lang="en-US" sz="1200" dirty="0"/>
              <a:t> </a:t>
            </a:r>
            <a:endParaRPr lang="en-US" sz="2800" dirty="0"/>
          </a:p>
        </p:txBody>
      </p:sp>
      <p:pic>
        <p:nvPicPr>
          <p:cNvPr id="1026" name="Picture 2" descr="http://www.tamusa.edu/brandguide/pnglogos/TAMUSA_final_logo-1.png">
            <a:extLst>
              <a:ext uri="{FF2B5EF4-FFF2-40B4-BE49-F238E27FC236}">
                <a16:creationId xmlns:a16="http://schemas.microsoft.com/office/drawing/2014/main" id="{0730068F-A1ED-5B49-A2DA-C705A9C6B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6214" y="4544291"/>
            <a:ext cx="4015785" cy="2313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387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30120BF3-A2EC-9946-B255-4C6F49DF897D}"/>
              </a:ext>
            </a:extLst>
          </p:cNvPr>
          <p:cNvGraphicFramePr>
            <a:graphicFrameLocks noGrp="1"/>
          </p:cNvGraphicFramePr>
          <p:nvPr>
            <p:extLst>
              <p:ext uri="{D42A27DB-BD31-4B8C-83A1-F6EECF244321}">
                <p14:modId xmlns:p14="http://schemas.microsoft.com/office/powerpoint/2010/main" val="2985848926"/>
              </p:ext>
            </p:extLst>
          </p:nvPr>
        </p:nvGraphicFramePr>
        <p:xfrm>
          <a:off x="139485" y="1348353"/>
          <a:ext cx="11778712" cy="3429000"/>
        </p:xfrm>
        <a:graphic>
          <a:graphicData uri="http://schemas.openxmlformats.org/drawingml/2006/table">
            <a:tbl>
              <a:tblPr>
                <a:tableStyleId>{5940675A-B579-460E-94D1-54222C63F5DA}</a:tableStyleId>
              </a:tblPr>
              <a:tblGrid>
                <a:gridCol w="1115878">
                  <a:extLst>
                    <a:ext uri="{9D8B030D-6E8A-4147-A177-3AD203B41FA5}">
                      <a16:colId xmlns:a16="http://schemas.microsoft.com/office/drawing/2014/main" val="1037497751"/>
                    </a:ext>
                  </a:extLst>
                </a:gridCol>
                <a:gridCol w="5471075">
                  <a:extLst>
                    <a:ext uri="{9D8B030D-6E8A-4147-A177-3AD203B41FA5}">
                      <a16:colId xmlns:a16="http://schemas.microsoft.com/office/drawing/2014/main" val="93560305"/>
                    </a:ext>
                  </a:extLst>
                </a:gridCol>
                <a:gridCol w="2169467">
                  <a:extLst>
                    <a:ext uri="{9D8B030D-6E8A-4147-A177-3AD203B41FA5}">
                      <a16:colId xmlns:a16="http://schemas.microsoft.com/office/drawing/2014/main" val="698014054"/>
                    </a:ext>
                  </a:extLst>
                </a:gridCol>
                <a:gridCol w="3022292">
                  <a:extLst>
                    <a:ext uri="{9D8B030D-6E8A-4147-A177-3AD203B41FA5}">
                      <a16:colId xmlns:a16="http://schemas.microsoft.com/office/drawing/2014/main" val="3738210178"/>
                    </a:ext>
                  </a:extLst>
                </a:gridCol>
              </a:tblGrid>
              <a:tr h="299083">
                <a:tc>
                  <a:txBody>
                    <a:bodyPr/>
                    <a:lstStyle/>
                    <a:p>
                      <a:pPr algn="l" fontAlgn="ctr"/>
                      <a:r>
                        <a:rPr lang="en-US" sz="2000" b="1" u="none" strike="noStrike" dirty="0">
                          <a:effectLst/>
                          <a:latin typeface="+mn-lt"/>
                        </a:rPr>
                        <a:t>Date</a:t>
                      </a:r>
                      <a:endParaRPr lang="en-US" sz="2000" b="1" i="0" u="none" strike="noStrike" dirty="0">
                        <a:solidFill>
                          <a:srgbClr val="000000"/>
                        </a:solidFill>
                        <a:effectLst/>
                        <a:latin typeface="+mn-lt"/>
                      </a:endParaRPr>
                    </a:p>
                  </a:txBody>
                  <a:tcPr marL="9525" marR="9525" marT="9525" marB="0" anchor="ctr">
                    <a:solidFill>
                      <a:schemeClr val="accent2">
                        <a:lumMod val="40000"/>
                        <a:lumOff val="60000"/>
                      </a:schemeClr>
                    </a:solidFill>
                  </a:tcPr>
                </a:tc>
                <a:tc>
                  <a:txBody>
                    <a:bodyPr/>
                    <a:lstStyle/>
                    <a:p>
                      <a:pPr algn="l" fontAlgn="ctr"/>
                      <a:r>
                        <a:rPr lang="en-US" sz="2000" b="1" u="none" strike="noStrike" dirty="0">
                          <a:effectLst/>
                          <a:latin typeface="+mn-lt"/>
                        </a:rPr>
                        <a:t>Topic (reading)</a:t>
                      </a:r>
                      <a:endParaRPr lang="en-US" sz="2000" b="1" i="0" u="none" strike="noStrike" dirty="0">
                        <a:solidFill>
                          <a:srgbClr val="000000"/>
                        </a:solidFill>
                        <a:effectLst/>
                        <a:latin typeface="+mn-lt"/>
                      </a:endParaRPr>
                    </a:p>
                  </a:txBody>
                  <a:tcPr marL="9525" marR="9525" marT="9525" marB="0" anchor="ctr">
                    <a:solidFill>
                      <a:schemeClr val="accent2">
                        <a:lumMod val="40000"/>
                        <a:lumOff val="60000"/>
                      </a:schemeClr>
                    </a:solidFill>
                  </a:tcPr>
                </a:tc>
                <a:tc>
                  <a:txBody>
                    <a:bodyPr/>
                    <a:lstStyle/>
                    <a:p>
                      <a:pPr algn="l" fontAlgn="ctr"/>
                      <a:r>
                        <a:rPr lang="en-US" sz="2000" b="1" u="none" strike="noStrike" dirty="0">
                          <a:effectLst/>
                          <a:latin typeface="+mn-lt"/>
                        </a:rPr>
                        <a:t>Due</a:t>
                      </a:r>
                      <a:endParaRPr lang="en-US" sz="2000" b="1" i="0" u="none" strike="noStrike" dirty="0">
                        <a:solidFill>
                          <a:srgbClr val="000000"/>
                        </a:solidFill>
                        <a:effectLst/>
                        <a:latin typeface="+mn-lt"/>
                      </a:endParaRPr>
                    </a:p>
                  </a:txBody>
                  <a:tcPr marL="9525" marR="9525" marT="9525" marB="0" anchor="ctr">
                    <a:solidFill>
                      <a:schemeClr val="accent2">
                        <a:lumMod val="40000"/>
                        <a:lumOff val="60000"/>
                      </a:schemeClr>
                    </a:solidFill>
                  </a:tcPr>
                </a:tc>
                <a:tc>
                  <a:txBody>
                    <a:bodyPr/>
                    <a:lstStyle/>
                    <a:p>
                      <a:pPr algn="l" fontAlgn="b"/>
                      <a:r>
                        <a:rPr lang="en-US" sz="2000" b="1" u="none" strike="noStrike" dirty="0">
                          <a:effectLst/>
                          <a:latin typeface="+mn-lt"/>
                        </a:rPr>
                        <a:t>Also Due</a:t>
                      </a:r>
                      <a:endParaRPr lang="en-US" sz="2000" b="1" i="0" u="none" strike="noStrike" dirty="0">
                        <a:solidFill>
                          <a:srgbClr val="000000"/>
                        </a:solidFill>
                        <a:effectLst/>
                        <a:latin typeface="+mn-lt"/>
                      </a:endParaRPr>
                    </a:p>
                  </a:txBody>
                  <a:tcPr marL="9525" marR="9525" marT="9525" marB="0" anchor="b">
                    <a:solidFill>
                      <a:schemeClr val="accent2">
                        <a:lumMod val="40000"/>
                        <a:lumOff val="60000"/>
                      </a:schemeClr>
                    </a:solidFill>
                  </a:tcPr>
                </a:tc>
                <a:extLst>
                  <a:ext uri="{0D108BD9-81ED-4DB2-BD59-A6C34878D82A}">
                    <a16:rowId xmlns:a16="http://schemas.microsoft.com/office/drawing/2014/main" val="4216548688"/>
                  </a:ext>
                </a:extLst>
              </a:tr>
              <a:tr h="299083">
                <a:tc>
                  <a:txBody>
                    <a:bodyPr/>
                    <a:lstStyle/>
                    <a:p>
                      <a:pPr algn="l" fontAlgn="ctr"/>
                      <a:r>
                        <a:rPr lang="en-US" sz="2000" b="1" u="none" strike="noStrike" dirty="0">
                          <a:effectLst/>
                          <a:latin typeface="+mn-lt"/>
                        </a:rPr>
                        <a:t>23-Mar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dirty="0">
                          <a:effectLst/>
                          <a:latin typeface="+mn-lt"/>
                        </a:rPr>
                        <a:t>Discrimination &amp; Peak Shift (Ch 8)</a:t>
                      </a:r>
                      <a:endParaRPr lang="en-US" sz="2000" b="0" i="0" u="none" strike="noStrike" dirty="0">
                        <a:solidFill>
                          <a:srgbClr val="000000"/>
                        </a:solidFill>
                        <a:effectLst/>
                        <a:latin typeface="+mn-lt"/>
                      </a:endParaRPr>
                    </a:p>
                  </a:txBody>
                  <a:tcPr marL="9525" marR="9525" marT="9525" marB="0" anchor="b"/>
                </a:tc>
                <a:tc gridSpan="2">
                  <a:txBody>
                    <a:bodyPr/>
                    <a:lstStyle/>
                    <a:p>
                      <a:pPr algn="l" fontAlgn="b"/>
                      <a:r>
                        <a:rPr lang="en-US" sz="2000" u="none" strike="noStrike" dirty="0" err="1">
                          <a:effectLst/>
                          <a:latin typeface="+mn-lt"/>
                        </a:rPr>
                        <a:t>Dunsmoor</a:t>
                      </a:r>
                      <a:r>
                        <a:rPr lang="en-US" sz="2000" u="none" strike="noStrike" dirty="0">
                          <a:effectLst/>
                          <a:latin typeface="+mn-lt"/>
                        </a:rPr>
                        <a:t> presentation/summary</a:t>
                      </a:r>
                      <a:endParaRPr lang="en-US" sz="2000" b="0" i="0" u="none" strike="noStrike" dirty="0">
                        <a:solidFill>
                          <a:srgbClr val="000000"/>
                        </a:solidFill>
                        <a:effectLst/>
                        <a:latin typeface="+mn-lt"/>
                      </a:endParaRPr>
                    </a:p>
                  </a:txBody>
                  <a:tcPr marL="9525" marR="9525" marT="9525" marB="0" anchor="b"/>
                </a:tc>
                <a:tc hMerge="1">
                  <a:txBody>
                    <a:bodyPr/>
                    <a:lstStyle/>
                    <a:p>
                      <a:endParaRPr lang="en-US"/>
                    </a:p>
                  </a:txBody>
                  <a:tcPr/>
                </a:tc>
                <a:extLst>
                  <a:ext uri="{0D108BD9-81ED-4DB2-BD59-A6C34878D82A}">
                    <a16:rowId xmlns:a16="http://schemas.microsoft.com/office/drawing/2014/main" val="2167176780"/>
                  </a:ext>
                </a:extLst>
              </a:tr>
              <a:tr h="552370">
                <a:tc>
                  <a:txBody>
                    <a:bodyPr/>
                    <a:lstStyle/>
                    <a:p>
                      <a:pPr algn="l" fontAlgn="ctr"/>
                      <a:r>
                        <a:rPr lang="en-US" sz="2000" b="1" u="none" strike="noStrike" dirty="0">
                          <a:effectLst/>
                          <a:latin typeface="+mn-lt"/>
                        </a:rPr>
                        <a:t>30-Mar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dirty="0">
                          <a:effectLst/>
                          <a:latin typeface="+mn-lt"/>
                        </a:rPr>
                        <a:t>Extinction (Ch 9)</a:t>
                      </a:r>
                      <a:endParaRPr lang="en-US" sz="2000" b="0" i="0" u="none" strike="noStrike" dirty="0">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Ch 8 Quiz</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Van den Akker &amp; Engelhard presentations/summaries</a:t>
                      </a:r>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472434195"/>
                  </a:ext>
                </a:extLst>
              </a:tr>
              <a:tr h="299083">
                <a:tc>
                  <a:txBody>
                    <a:bodyPr/>
                    <a:lstStyle/>
                    <a:p>
                      <a:pPr algn="l" fontAlgn="ctr"/>
                      <a:r>
                        <a:rPr lang="en-US" sz="2000" b="1" u="none" strike="noStrike" dirty="0">
                          <a:effectLst/>
                          <a:latin typeface="+mn-lt"/>
                        </a:rPr>
                        <a:t>6-Apr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dirty="0">
                          <a:effectLst/>
                          <a:latin typeface="+mn-lt"/>
                        </a:rPr>
                        <a:t>No new topic, do the exam this week.</a:t>
                      </a:r>
                      <a:endParaRPr lang="en-US" sz="2000" b="0" i="0" u="none" strike="noStrike" dirty="0">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Ch 9 Quiz</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Perdue &amp; Hanus summaries</a:t>
                      </a:r>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161892244"/>
                  </a:ext>
                </a:extLst>
              </a:tr>
              <a:tr h="299083">
                <a:tc>
                  <a:txBody>
                    <a:bodyPr/>
                    <a:lstStyle/>
                    <a:p>
                      <a:pPr algn="l" fontAlgn="ctr"/>
                      <a:r>
                        <a:rPr lang="en-US" sz="2000" b="1" u="none" strike="noStrike" dirty="0">
                          <a:effectLst/>
                          <a:latin typeface="+mn-lt"/>
                        </a:rPr>
                        <a:t>13-Apr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a:effectLst/>
                          <a:latin typeface="+mn-lt"/>
                        </a:rPr>
                        <a:t>Comparative Cognition (Ch 11 &amp; 12)</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Exam 2</a:t>
                      </a:r>
                      <a:endParaRPr lang="en-US" sz="2000" b="0" i="0" u="none" strike="noStrike">
                        <a:solidFill>
                          <a:srgbClr val="000000"/>
                        </a:solidFill>
                        <a:effectLst/>
                        <a:latin typeface="+mn-lt"/>
                      </a:endParaRPr>
                    </a:p>
                  </a:txBody>
                  <a:tcPr marL="9525" marR="9525" marT="9525" marB="0" anchor="b"/>
                </a:tc>
                <a:tc>
                  <a:txBody>
                    <a:bodyPr/>
                    <a:lstStyle/>
                    <a:p>
                      <a:pPr algn="l" fontAlgn="b"/>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673828305"/>
                  </a:ext>
                </a:extLst>
              </a:tr>
              <a:tr h="552370">
                <a:tc>
                  <a:txBody>
                    <a:bodyPr/>
                    <a:lstStyle/>
                    <a:p>
                      <a:pPr algn="l" fontAlgn="ctr"/>
                      <a:r>
                        <a:rPr lang="en-US" sz="2000" b="1" u="none" strike="noStrike" dirty="0">
                          <a:effectLst/>
                          <a:latin typeface="+mn-lt"/>
                        </a:rPr>
                        <a:t>20-Apr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a:effectLst/>
                          <a:latin typeface="+mn-lt"/>
                        </a:rPr>
                        <a:t>Observation &amp; Motor Skills</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Ch 11/12 Quiz</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Hebranson &amp; Tennie presentations/summaries</a:t>
                      </a:r>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142152998"/>
                  </a:ext>
                </a:extLst>
              </a:tr>
              <a:tr h="552370">
                <a:tc>
                  <a:txBody>
                    <a:bodyPr/>
                    <a:lstStyle/>
                    <a:p>
                      <a:pPr algn="l" fontAlgn="ctr"/>
                      <a:r>
                        <a:rPr lang="en-US" sz="2000" b="1" u="none" strike="noStrike" dirty="0">
                          <a:effectLst/>
                          <a:latin typeface="+mn-lt"/>
                        </a:rPr>
                        <a:t>27-Apr</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a:effectLst/>
                          <a:latin typeface="+mn-lt"/>
                        </a:rPr>
                        <a:t>Conclusion &amp; Review</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Quiz</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McGuigan &amp; Thompson presentations/summaries</a:t>
                      </a:r>
                      <a:endParaRPr lang="en-US" sz="20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651690398"/>
                  </a:ext>
                </a:extLst>
              </a:tr>
              <a:tr h="299083">
                <a:tc>
                  <a:txBody>
                    <a:bodyPr/>
                    <a:lstStyle/>
                    <a:p>
                      <a:pPr algn="l" fontAlgn="ctr"/>
                      <a:r>
                        <a:rPr lang="en-US" sz="2000" b="1" u="none" strike="noStrike" dirty="0">
                          <a:effectLst/>
                          <a:latin typeface="+mn-lt"/>
                        </a:rPr>
                        <a:t>11-May</a:t>
                      </a:r>
                      <a:endParaRPr lang="en-US" sz="2000" b="1" i="0" u="none" strike="noStrike" dirty="0">
                        <a:solidFill>
                          <a:srgbClr val="000000"/>
                        </a:solidFill>
                        <a:effectLst/>
                        <a:latin typeface="+mn-lt"/>
                      </a:endParaRPr>
                    </a:p>
                  </a:txBody>
                  <a:tcPr marL="9525" marR="9525" marT="9525" marB="0" anchor="ctr"/>
                </a:tc>
                <a:tc>
                  <a:txBody>
                    <a:bodyPr/>
                    <a:lstStyle/>
                    <a:p>
                      <a:pPr algn="l" fontAlgn="b"/>
                      <a:r>
                        <a:rPr lang="en-US" sz="2000" u="none" strike="noStrike">
                          <a:effectLst/>
                          <a:latin typeface="+mn-lt"/>
                        </a:rPr>
                        <a:t>Final exam date</a:t>
                      </a:r>
                      <a:endParaRPr lang="en-US" sz="2000" b="0" i="1" u="none" strike="noStrike">
                        <a:solidFill>
                          <a:srgbClr val="000000"/>
                        </a:solidFill>
                        <a:effectLst/>
                        <a:latin typeface="+mn-lt"/>
                      </a:endParaRPr>
                    </a:p>
                  </a:txBody>
                  <a:tcPr marL="9525" marR="9525" marT="9525" marB="0" anchor="b"/>
                </a:tc>
                <a:tc>
                  <a:txBody>
                    <a:bodyPr/>
                    <a:lstStyle/>
                    <a:p>
                      <a:pPr algn="l" fontAlgn="b"/>
                      <a:r>
                        <a:rPr lang="en-US" sz="2000" u="none" strike="noStrike">
                          <a:effectLst/>
                          <a:latin typeface="+mn-lt"/>
                        </a:rPr>
                        <a:t>Final exam</a:t>
                      </a:r>
                      <a:endParaRPr lang="en-US" sz="2000" b="0" i="0" u="none" strike="noStrike">
                        <a:solidFill>
                          <a:srgbClr val="000000"/>
                        </a:solidFill>
                        <a:effectLst/>
                        <a:latin typeface="+mn-lt"/>
                      </a:endParaRPr>
                    </a:p>
                  </a:txBody>
                  <a:tcPr marL="9525" marR="9525" marT="9525" marB="0" anchor="b"/>
                </a:tc>
                <a:tc>
                  <a:txBody>
                    <a:bodyPr/>
                    <a:lstStyle/>
                    <a:p>
                      <a:pPr algn="l" fontAlgn="b"/>
                      <a:r>
                        <a:rPr lang="en-US" sz="2000" u="none" strike="noStrike" dirty="0">
                          <a:effectLst/>
                          <a:latin typeface="+mn-lt"/>
                        </a:rPr>
                        <a:t>Final paper due 11:59pm</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652402850"/>
                  </a:ext>
                </a:extLst>
              </a:tr>
            </a:tbl>
          </a:graphicData>
        </a:graphic>
      </p:graphicFrame>
    </p:spTree>
    <p:extLst>
      <p:ext uri="{BB962C8B-B14F-4D97-AF65-F5344CB8AC3E}">
        <p14:creationId xmlns:p14="http://schemas.microsoft.com/office/powerpoint/2010/main" val="3001606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483FA-735A-2542-B1D6-2ECDCE799511}"/>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1F71B3FC-7121-7F45-BCA5-36D4DE1B5124}"/>
              </a:ext>
            </a:extLst>
          </p:cNvPr>
          <p:cNvSpPr>
            <a:spLocks noGrp="1"/>
          </p:cNvSpPr>
          <p:nvPr>
            <p:ph idx="1"/>
          </p:nvPr>
        </p:nvSpPr>
        <p:spPr/>
        <p:txBody>
          <a:bodyPr/>
          <a:lstStyle/>
          <a:p>
            <a:pPr marL="0" indent="0">
              <a:buNone/>
            </a:pPr>
            <a:r>
              <a:rPr lang="en-US" dirty="0"/>
              <a:t>After this hour, you will be able to…</a:t>
            </a:r>
          </a:p>
          <a:p>
            <a:r>
              <a:rPr lang="en-US" dirty="0"/>
              <a:t>Predict the presence of excitatory and inhibitory stimulus generalization gradients</a:t>
            </a:r>
          </a:p>
          <a:p>
            <a:r>
              <a:rPr lang="en-US" dirty="0"/>
              <a:t>Describe the peak shift phenomenon and posit a theory as to why it happens</a:t>
            </a:r>
          </a:p>
        </p:txBody>
      </p:sp>
    </p:spTree>
    <p:extLst>
      <p:ext uri="{BB962C8B-B14F-4D97-AF65-F5344CB8AC3E}">
        <p14:creationId xmlns:p14="http://schemas.microsoft.com/office/powerpoint/2010/main" val="1933655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Grp="1" noChangeArrowheads="1"/>
          </p:cNvSpPr>
          <p:nvPr>
            <p:ph type="title"/>
          </p:nvPr>
        </p:nvSpPr>
        <p:spPr/>
        <p:txBody>
          <a:bodyPr/>
          <a:lstStyle/>
          <a:p>
            <a:r>
              <a:rPr lang="en-US" altLang="en-US"/>
              <a:t>What is stimulus generalization?</a:t>
            </a:r>
            <a:endParaRPr lang="en-US" altLang="en-US" dirty="0"/>
          </a:p>
        </p:txBody>
      </p:sp>
      <p:sp>
        <p:nvSpPr>
          <p:cNvPr id="2" name="Content Placeholder 1"/>
          <p:cNvSpPr>
            <a:spLocks noGrp="1"/>
          </p:cNvSpPr>
          <p:nvPr>
            <p:ph idx="1"/>
          </p:nvPr>
        </p:nvSpPr>
        <p:spPr/>
        <p:txBody>
          <a:bodyPr/>
          <a:lstStyle/>
          <a:p>
            <a:r>
              <a:rPr lang="en-US" dirty="0"/>
              <a:t>Widely different objects or events can be considered the same stimulus if share the same function</a:t>
            </a:r>
          </a:p>
          <a:p>
            <a:pPr lvl="1"/>
            <a:r>
              <a:rPr lang="en-US" dirty="0"/>
              <a:t>A wheel, despite material, always a wheel</a:t>
            </a:r>
          </a:p>
          <a:p>
            <a:r>
              <a:rPr lang="en-US" dirty="0"/>
              <a:t>Other stim distinguished in terms of precise physical features</a:t>
            </a:r>
          </a:p>
          <a:p>
            <a:pPr lvl="1"/>
            <a:r>
              <a:rPr lang="en-US" dirty="0"/>
              <a:t>Small variations in wavelength change radio station</a:t>
            </a:r>
          </a:p>
        </p:txBody>
      </p:sp>
      <p:sp>
        <p:nvSpPr>
          <p:cNvPr id="13315" name="Text Box 4"/>
          <p:cNvSpPr txBox="1">
            <a:spLocks noChangeArrowheads="1"/>
          </p:cNvSpPr>
          <p:nvPr/>
        </p:nvSpPr>
        <p:spPr bwMode="auto">
          <a:xfrm>
            <a:off x="2057400" y="1447801"/>
            <a:ext cx="32766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200">
                <a:solidFill>
                  <a:schemeClr val="bg1"/>
                </a:solidFill>
                <a:cs typeface="Arial" panose="020B0604020202020204" pitchFamily="34" charset="0"/>
              </a:rPr>
              <a:t>Guttman &amp; Kalsih (1956)</a:t>
            </a:r>
          </a:p>
        </p:txBody>
      </p:sp>
    </p:spTree>
    <p:extLst>
      <p:ext uri="{BB962C8B-B14F-4D97-AF65-F5344CB8AC3E}">
        <p14:creationId xmlns:p14="http://schemas.microsoft.com/office/powerpoint/2010/main" val="18718529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3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33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Stimulus generalization</a:t>
            </a:r>
          </a:p>
        </p:txBody>
      </p:sp>
      <p:sp>
        <p:nvSpPr>
          <p:cNvPr id="3" name="Content Placeholder 2"/>
          <p:cNvSpPr>
            <a:spLocks noGrp="1"/>
          </p:cNvSpPr>
          <p:nvPr>
            <p:ph idx="1"/>
          </p:nvPr>
        </p:nvSpPr>
        <p:spPr/>
        <p:txBody>
          <a:bodyPr>
            <a:normAutofit fontScale="92500"/>
          </a:bodyPr>
          <a:lstStyle/>
          <a:p>
            <a:r>
              <a:rPr lang="en-US" dirty="0"/>
              <a:t>Stevens, 1951: The problem is central to our analysis of stimulus control</a:t>
            </a:r>
          </a:p>
          <a:p>
            <a:r>
              <a:rPr lang="en-US" dirty="0"/>
              <a:t>Show stim generalization if organism responds in a similar fashion to 2 or more stimuli</a:t>
            </a:r>
          </a:p>
          <a:p>
            <a:pPr lvl="0"/>
            <a:r>
              <a:rPr lang="en-US" dirty="0"/>
              <a:t>Pavlov: After one stimulus used as a CS, his dogs would also make conditioned response to other similar stimuli</a:t>
            </a:r>
          </a:p>
          <a:p>
            <a:pPr lvl="0"/>
            <a:r>
              <a:rPr lang="en-US" dirty="0"/>
              <a:t>In IC, </a:t>
            </a:r>
            <a:r>
              <a:rPr lang="en-US" dirty="0" err="1"/>
              <a:t>Guttman</a:t>
            </a:r>
            <a:r>
              <a:rPr lang="en-US" dirty="0"/>
              <a:t> &amp; </a:t>
            </a:r>
            <a:r>
              <a:rPr lang="en-US" dirty="0" err="1"/>
              <a:t>Kalish</a:t>
            </a:r>
            <a:r>
              <a:rPr lang="en-US" dirty="0"/>
              <a:t> (1956) first, reinforced pigeons on VI schedule for pecking illuminate yellowish-orange light with a wavelength of 580nm</a:t>
            </a:r>
          </a:p>
          <a:p>
            <a:r>
              <a:rPr lang="en-US" dirty="0"/>
              <a:t>After training, the birds were tested with a variety of other colors presented in a random order without reinforcement and the rate of responding for each color was recorded</a:t>
            </a:r>
          </a:p>
        </p:txBody>
      </p:sp>
    </p:spTree>
    <p:extLst>
      <p:ext uri="{BB962C8B-B14F-4D97-AF65-F5344CB8AC3E}">
        <p14:creationId xmlns:p14="http://schemas.microsoft.com/office/powerpoint/2010/main" val="128123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Stimulus generalization</a:t>
            </a:r>
          </a:p>
        </p:txBody>
      </p:sp>
      <p:sp>
        <p:nvSpPr>
          <p:cNvPr id="3" name="Content Placeholder 2"/>
          <p:cNvSpPr>
            <a:spLocks noGrp="1"/>
          </p:cNvSpPr>
          <p:nvPr>
            <p:ph idx="1"/>
          </p:nvPr>
        </p:nvSpPr>
        <p:spPr>
          <a:xfrm>
            <a:off x="838200" y="1825625"/>
            <a:ext cx="5915297" cy="4351338"/>
          </a:xfrm>
        </p:spPr>
        <p:txBody>
          <a:bodyPr>
            <a:normAutofit/>
          </a:bodyPr>
          <a:lstStyle/>
          <a:p>
            <a:r>
              <a:rPr lang="en-US" dirty="0"/>
              <a:t>Highest rate of pecking to original 580nm color—but also made a number of pecks to 570nm and 590nm</a:t>
            </a:r>
          </a:p>
          <a:p>
            <a:r>
              <a:rPr lang="en-US" dirty="0"/>
              <a:t>However, as color of test stimuli became increasingly different from original color, progressively fewer responses occurred</a:t>
            </a:r>
          </a:p>
          <a:p>
            <a:r>
              <a:rPr lang="en-US" dirty="0"/>
              <a:t>Gradient of responding—known as </a:t>
            </a:r>
            <a:r>
              <a:rPr lang="en-US" u="sng" dirty="0"/>
              <a:t>stimulus generalization gradient</a:t>
            </a:r>
            <a:endParaRPr lang="en-US" dirty="0"/>
          </a:p>
          <a:p>
            <a:endParaRPr lang="en-US" dirty="0"/>
          </a:p>
        </p:txBody>
      </p:sp>
      <p:pic>
        <p:nvPicPr>
          <p:cNvPr id="4" name="Picture 5" descr="general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3497" y="1825625"/>
            <a:ext cx="5342710" cy="447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10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Stimulus generalization</a:t>
            </a:r>
          </a:p>
        </p:txBody>
      </p:sp>
      <p:sp>
        <p:nvSpPr>
          <p:cNvPr id="3" name="Content Placeholder 2"/>
          <p:cNvSpPr>
            <a:spLocks noGrp="1"/>
          </p:cNvSpPr>
          <p:nvPr>
            <p:ph idx="1"/>
          </p:nvPr>
        </p:nvSpPr>
        <p:spPr>
          <a:xfrm>
            <a:off x="838200" y="1825625"/>
            <a:ext cx="6581503" cy="4351338"/>
          </a:xfrm>
        </p:spPr>
        <p:txBody>
          <a:bodyPr>
            <a:normAutofit fontScale="85000" lnSpcReduction="20000"/>
          </a:bodyPr>
          <a:lstStyle/>
          <a:p>
            <a:r>
              <a:rPr lang="en-US" dirty="0"/>
              <a:t>Stimulus generalization gradients used to measure stimulus control </a:t>
            </a:r>
          </a:p>
          <a:p>
            <a:r>
              <a:rPr lang="en-US" dirty="0"/>
              <a:t>Information about how sensitive behavior is to variations</a:t>
            </a:r>
          </a:p>
          <a:p>
            <a:r>
              <a:rPr lang="en-US" dirty="0"/>
              <a:t>Determine how much a stimulus to be altered to produce change in behavior</a:t>
            </a:r>
          </a:p>
          <a:p>
            <a:pPr lvl="0"/>
            <a:r>
              <a:rPr lang="en-US" dirty="0"/>
              <a:t>Consider </a:t>
            </a:r>
            <a:r>
              <a:rPr lang="en-US" dirty="0" err="1"/>
              <a:t>Guttman</a:t>
            </a:r>
            <a:r>
              <a:rPr lang="en-US" dirty="0"/>
              <a:t> &amp; </a:t>
            </a:r>
            <a:r>
              <a:rPr lang="en-US" dirty="0" err="1"/>
              <a:t>Kalish</a:t>
            </a:r>
            <a:r>
              <a:rPr lang="en-US" dirty="0"/>
              <a:t> data, Wavelength must be changed by more than 10nm</a:t>
            </a:r>
          </a:p>
          <a:p>
            <a:pPr lvl="0"/>
            <a:r>
              <a:rPr lang="en-US" dirty="0"/>
              <a:t>How color-blind pigeons would have responded?</a:t>
            </a:r>
          </a:p>
          <a:p>
            <a:pPr lvl="0"/>
            <a:r>
              <a:rPr lang="en-US" dirty="0"/>
              <a:t>See Figure for hypothetical results</a:t>
            </a:r>
          </a:p>
          <a:p>
            <a:r>
              <a:rPr lang="en-US" dirty="0"/>
              <a:t>If did not respond on basis of color, similar high rates of responding would have occurred</a:t>
            </a:r>
          </a:p>
          <a:p>
            <a:r>
              <a:rPr lang="en-US" dirty="0"/>
              <a:t>Flat gradient</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4361" y="3742691"/>
            <a:ext cx="3479074" cy="300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generaliz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1589" y="153580"/>
            <a:ext cx="4284618" cy="3589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01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Stimulus generalization</a:t>
            </a:r>
          </a:p>
        </p:txBody>
      </p:sp>
      <p:sp>
        <p:nvSpPr>
          <p:cNvPr id="3" name="Content Placeholder 2"/>
          <p:cNvSpPr>
            <a:spLocks noGrp="1"/>
          </p:cNvSpPr>
          <p:nvPr>
            <p:ph idx="1"/>
          </p:nvPr>
        </p:nvSpPr>
        <p:spPr/>
        <p:txBody>
          <a:bodyPr/>
          <a:lstStyle/>
          <a:p>
            <a:r>
              <a:rPr lang="en-US" dirty="0"/>
              <a:t>S</a:t>
            </a:r>
            <a:r>
              <a:rPr lang="en-US" i="1" dirty="0"/>
              <a:t>teepness of a stimulus generalization gradient provides a precise measure of the degree of stimulus control</a:t>
            </a:r>
            <a:endParaRPr lang="en-US" dirty="0"/>
          </a:p>
          <a:p>
            <a:pPr lvl="0"/>
            <a:r>
              <a:rPr lang="en-US" dirty="0"/>
              <a:t>Steep gradient shows differential responding and discrimination</a:t>
            </a:r>
          </a:p>
          <a:p>
            <a:pPr lvl="0"/>
            <a:r>
              <a:rPr lang="en-US" dirty="0"/>
              <a:t>Flat gradient shows no differential responding and generalization (lack of </a:t>
            </a:r>
            <a:r>
              <a:rPr lang="en-US" dirty="0" err="1"/>
              <a:t>discrim</a:t>
            </a:r>
            <a:r>
              <a:rPr lang="en-US" dirty="0"/>
              <a:t>)</a:t>
            </a:r>
          </a:p>
          <a:p>
            <a:endParaRPr lang="en-US" dirty="0"/>
          </a:p>
        </p:txBody>
      </p:sp>
    </p:spTree>
    <p:extLst>
      <p:ext uri="{BB962C8B-B14F-4D97-AF65-F5344CB8AC3E}">
        <p14:creationId xmlns:p14="http://schemas.microsoft.com/office/powerpoint/2010/main" val="308049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Grp="1" noChangeArrowheads="1"/>
          </p:cNvSpPr>
          <p:nvPr>
            <p:ph type="title"/>
          </p:nvPr>
        </p:nvSpPr>
        <p:spPr/>
        <p:txBody>
          <a:bodyPr>
            <a:normAutofit/>
          </a:bodyPr>
          <a:lstStyle/>
          <a:p>
            <a:pPr eaLnBrk="1" hangingPunct="1">
              <a:buFont typeface="Arial" panose="020B0604020202020204" pitchFamily="34" charset="0"/>
              <a:buNone/>
            </a:pPr>
            <a:r>
              <a:rPr lang="en-US" altLang="en-US"/>
              <a:t>How does stimulus generalization </a:t>
            </a:r>
            <a:br>
              <a:rPr lang="en-US" altLang="en-US"/>
            </a:br>
            <a:r>
              <a:rPr lang="en-US" altLang="en-US"/>
              <a:t>relate to behavior therapy?</a:t>
            </a:r>
          </a:p>
        </p:txBody>
      </p:sp>
      <p:sp>
        <p:nvSpPr>
          <p:cNvPr id="2" name="Content Placeholder 1"/>
          <p:cNvSpPr>
            <a:spLocks noGrp="1"/>
          </p:cNvSpPr>
          <p:nvPr>
            <p:ph idx="1"/>
          </p:nvPr>
        </p:nvSpPr>
        <p:spPr/>
        <p:txBody>
          <a:bodyPr/>
          <a:lstStyle/>
          <a:p>
            <a:r>
              <a:rPr lang="en-US" dirty="0"/>
              <a:t>Critically so</a:t>
            </a:r>
          </a:p>
          <a:p>
            <a:pPr lvl="0"/>
            <a:r>
              <a:rPr lang="en-US" dirty="0"/>
              <a:t>For treatment to be maximally useful, patient must generalize </a:t>
            </a:r>
          </a:p>
          <a:p>
            <a:pPr lvl="0"/>
            <a:r>
              <a:rPr lang="en-US" dirty="0"/>
              <a:t>The following, sometime contradictory, techniques have been proposed to facilitate generalization of treatment outcomes</a:t>
            </a:r>
          </a:p>
          <a:p>
            <a:endParaRPr lang="en-US" dirty="0"/>
          </a:p>
        </p:txBody>
      </p:sp>
      <p:sp>
        <p:nvSpPr>
          <p:cNvPr id="10243" name="Text Box 4"/>
          <p:cNvSpPr txBox="1">
            <a:spLocks noChangeArrowheads="1"/>
          </p:cNvSpPr>
          <p:nvPr/>
        </p:nvSpPr>
        <p:spPr bwMode="auto">
          <a:xfrm>
            <a:off x="2286001" y="1447801"/>
            <a:ext cx="33766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200">
                <a:solidFill>
                  <a:schemeClr val="bg1"/>
                </a:solidFill>
                <a:cs typeface="Arial" panose="020B0604020202020204" pitchFamily="34" charset="0"/>
              </a:rPr>
              <a:t>Generalization is the key</a:t>
            </a:r>
          </a:p>
        </p:txBody>
      </p:sp>
    </p:spTree>
    <p:extLst>
      <p:ext uri="{BB962C8B-B14F-4D97-AF65-F5344CB8AC3E}">
        <p14:creationId xmlns:p14="http://schemas.microsoft.com/office/powerpoint/2010/main" val="386476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Stimulus generalization and therapy</a:t>
            </a:r>
          </a:p>
        </p:txBody>
      </p:sp>
      <p:sp>
        <p:nvSpPr>
          <p:cNvPr id="3" name="Content Placeholder 2"/>
          <p:cNvSpPr>
            <a:spLocks noGrp="1"/>
          </p:cNvSpPr>
          <p:nvPr>
            <p:ph idx="1"/>
          </p:nvPr>
        </p:nvSpPr>
        <p:spPr/>
        <p:txBody>
          <a:bodyPr>
            <a:normAutofit/>
          </a:bodyPr>
          <a:lstStyle/>
          <a:p>
            <a:pPr marL="514350" lvl="0" indent="-514350">
              <a:buFont typeface="+mj-lt"/>
              <a:buAutoNum type="arabicPeriod"/>
            </a:pPr>
            <a:r>
              <a:rPr lang="en-US" dirty="0"/>
              <a:t>Treatment situation as similar as possible to the natural environment</a:t>
            </a:r>
          </a:p>
          <a:p>
            <a:pPr lvl="1"/>
            <a:r>
              <a:rPr lang="en-US" dirty="0"/>
              <a:t>Frequency of </a:t>
            </a:r>
            <a:r>
              <a:rPr lang="en-US" dirty="0" err="1"/>
              <a:t>reinforcers</a:t>
            </a:r>
            <a:endParaRPr lang="en-US" dirty="0"/>
          </a:p>
          <a:p>
            <a:pPr lvl="1"/>
            <a:r>
              <a:rPr lang="en-US" dirty="0"/>
              <a:t>The </a:t>
            </a:r>
            <a:r>
              <a:rPr lang="en-US" dirty="0" err="1"/>
              <a:t>reinforcers</a:t>
            </a:r>
            <a:r>
              <a:rPr lang="en-US" dirty="0"/>
              <a:t> themselves  </a:t>
            </a:r>
          </a:p>
          <a:p>
            <a:pPr marL="514350" lvl="0" indent="-514350">
              <a:buFont typeface="+mj-lt"/>
              <a:buAutoNum type="arabicPeriod"/>
            </a:pPr>
            <a:r>
              <a:rPr lang="en-US" dirty="0"/>
              <a:t>Sequential modification: Conduct the treatment procedure in new settings</a:t>
            </a:r>
          </a:p>
          <a:p>
            <a:pPr marL="514350" lvl="0" indent="-514350">
              <a:buFont typeface="+mj-lt"/>
              <a:buAutoNum type="arabicPeriod"/>
            </a:pPr>
            <a:r>
              <a:rPr lang="en-US" dirty="0"/>
              <a:t>Use numerous exemplars during training</a:t>
            </a:r>
          </a:p>
          <a:p>
            <a:endParaRPr lang="en-US" dirty="0"/>
          </a:p>
        </p:txBody>
      </p:sp>
    </p:spTree>
    <p:extLst>
      <p:ext uri="{BB962C8B-B14F-4D97-AF65-F5344CB8AC3E}">
        <p14:creationId xmlns:p14="http://schemas.microsoft.com/office/powerpoint/2010/main" val="404187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Stimulus generalization and therapy</a:t>
            </a:r>
          </a:p>
        </p:txBody>
      </p:sp>
      <p:sp>
        <p:nvSpPr>
          <p:cNvPr id="3" name="Content Placeholder 2"/>
          <p:cNvSpPr>
            <a:spLocks noGrp="1"/>
          </p:cNvSpPr>
          <p:nvPr>
            <p:ph idx="1"/>
          </p:nvPr>
        </p:nvSpPr>
        <p:spPr/>
        <p:txBody>
          <a:bodyPr>
            <a:normAutofit fontScale="92500" lnSpcReduction="10000"/>
          </a:bodyPr>
          <a:lstStyle/>
          <a:p>
            <a:pPr marL="514350" lvl="0" indent="-514350">
              <a:buFont typeface="+mj-lt"/>
              <a:buAutoNum type="arabicPeriod" startAt="4"/>
            </a:pPr>
            <a:r>
              <a:rPr lang="en-US" dirty="0"/>
              <a:t>Condition the new response to stimuli that are common to various situations</a:t>
            </a:r>
          </a:p>
          <a:p>
            <a:pPr lvl="1"/>
            <a:r>
              <a:rPr lang="en-US" dirty="0"/>
              <a:t>Language is effective mediator</a:t>
            </a:r>
          </a:p>
          <a:p>
            <a:pPr marL="514350" lvl="0" indent="-514350">
              <a:buFont typeface="+mj-lt"/>
              <a:buAutoNum type="arabicPeriod" startAt="4"/>
            </a:pPr>
            <a:r>
              <a:rPr lang="en-US" dirty="0"/>
              <a:t>Make the training procedure </a:t>
            </a:r>
            <a:r>
              <a:rPr lang="en-US" dirty="0" err="1"/>
              <a:t>indiscriminable</a:t>
            </a:r>
            <a:r>
              <a:rPr lang="en-US" dirty="0"/>
              <a:t> or incidental to other activities.  </a:t>
            </a:r>
          </a:p>
          <a:p>
            <a:pPr lvl="1"/>
            <a:r>
              <a:rPr lang="en-US" dirty="0"/>
              <a:t>McGee, </a:t>
            </a:r>
            <a:r>
              <a:rPr lang="en-US" dirty="0" err="1"/>
              <a:t>Krantz</a:t>
            </a:r>
            <a:r>
              <a:rPr lang="en-US" dirty="0"/>
              <a:t>, &amp; </a:t>
            </a:r>
            <a:r>
              <a:rPr lang="en-US" dirty="0" err="1"/>
              <a:t>McClannahan</a:t>
            </a:r>
            <a:r>
              <a:rPr lang="en-US" dirty="0"/>
              <a:t> (1986): took advantage of the interest autistic children showed in specific toys to teach how to read names of the toys</a:t>
            </a:r>
          </a:p>
          <a:p>
            <a:pPr marL="514350" lvl="0" indent="-514350">
              <a:buFont typeface="+mj-lt"/>
              <a:buAutoNum type="arabicPeriod" startAt="4"/>
            </a:pPr>
            <a:r>
              <a:rPr lang="en-US" dirty="0"/>
              <a:t>Generalization outside a training session is achieved if the training helps bring the individual into contact with contingencies of reinforcement available in the natural environment (natural contingencies)</a:t>
            </a:r>
          </a:p>
          <a:p>
            <a:pPr lvl="1"/>
            <a:r>
              <a:rPr lang="en-US" dirty="0"/>
              <a:t>Once a response is required thru special training, the response can often be maintained by naturally available </a:t>
            </a:r>
            <a:r>
              <a:rPr lang="en-US" dirty="0" err="1"/>
              <a:t>reinforcers</a:t>
            </a:r>
            <a:endParaRPr lang="en-US" dirty="0"/>
          </a:p>
        </p:txBody>
      </p:sp>
    </p:spTree>
    <p:extLst>
      <p:ext uri="{BB962C8B-B14F-4D97-AF65-F5344CB8AC3E}">
        <p14:creationId xmlns:p14="http://schemas.microsoft.com/office/powerpoint/2010/main" val="2130099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p:txBody>
          <a:bodyPr/>
          <a:lstStyle/>
          <a:p>
            <a:pPr eaLnBrk="1" hangingPunct="1">
              <a:buFont typeface="Arial" panose="020B0604020202020204" pitchFamily="34" charset="0"/>
              <a:buNone/>
            </a:pPr>
            <a:r>
              <a:rPr lang="en-US" altLang="en-US"/>
              <a:t>What is learned in generalization?</a:t>
            </a:r>
          </a:p>
        </p:txBody>
      </p:sp>
      <p:sp>
        <p:nvSpPr>
          <p:cNvPr id="2" name="Content Placeholder 1"/>
          <p:cNvSpPr>
            <a:spLocks noGrp="1"/>
          </p:cNvSpPr>
          <p:nvPr>
            <p:ph idx="1"/>
          </p:nvPr>
        </p:nvSpPr>
        <p:spPr/>
        <p:txBody>
          <a:bodyPr>
            <a:normAutofit/>
          </a:bodyPr>
          <a:lstStyle/>
          <a:p>
            <a:r>
              <a:rPr lang="en-US" dirty="0"/>
              <a:t>Pavlov: learning about a CS becomes transferred to other stimuli on the basis of physical similarity </a:t>
            </a:r>
          </a:p>
          <a:p>
            <a:r>
              <a:rPr lang="en-US" dirty="0" err="1"/>
              <a:t>Lashley</a:t>
            </a:r>
            <a:r>
              <a:rPr lang="en-US" dirty="0"/>
              <a:t> &amp; Wade (1946) disagreed </a:t>
            </a:r>
            <a:r>
              <a:rPr lang="en-US" b="1" dirty="0">
                <a:solidFill>
                  <a:srgbClr val="FF0000"/>
                </a:solidFill>
              </a:rPr>
              <a:t>🔥🔥🔥</a:t>
            </a:r>
            <a:endParaRPr lang="en-US" dirty="0">
              <a:solidFill>
                <a:srgbClr val="FF0000"/>
              </a:solidFill>
            </a:endParaRPr>
          </a:p>
          <a:p>
            <a:pPr lvl="1"/>
            <a:r>
              <a:rPr lang="en-US" dirty="0"/>
              <a:t>Generalization reflects the absence of learning</a:t>
            </a:r>
          </a:p>
          <a:p>
            <a:pPr lvl="1"/>
            <a:r>
              <a:rPr lang="en-US" dirty="0"/>
              <a:t>Animals have to learn to treat stimuli as different </a:t>
            </a:r>
          </a:p>
          <a:p>
            <a:r>
              <a:rPr lang="en-US" dirty="0" err="1"/>
              <a:t>Lashley</a:t>
            </a:r>
            <a:r>
              <a:rPr lang="en-US" dirty="0"/>
              <a:t> and Wade considered the shape of a stimulus generalization gradient to be determined primarily by the organism’s previous learning experiences, not physical properties</a:t>
            </a:r>
          </a:p>
          <a:p>
            <a:endParaRPr lang="en-US" dirty="0"/>
          </a:p>
        </p:txBody>
      </p:sp>
    </p:spTree>
    <p:extLst>
      <p:ext uri="{BB962C8B-B14F-4D97-AF65-F5344CB8AC3E}">
        <p14:creationId xmlns:p14="http://schemas.microsoft.com/office/powerpoint/2010/main" val="401722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learned in generalization?</a:t>
            </a:r>
          </a:p>
        </p:txBody>
      </p:sp>
      <p:sp>
        <p:nvSpPr>
          <p:cNvPr id="3" name="Content Placeholder 2"/>
          <p:cNvSpPr>
            <a:spLocks noGrp="1"/>
          </p:cNvSpPr>
          <p:nvPr>
            <p:ph idx="1"/>
          </p:nvPr>
        </p:nvSpPr>
        <p:spPr/>
        <p:txBody>
          <a:bodyPr>
            <a:normAutofit/>
          </a:bodyPr>
          <a:lstStyle/>
          <a:p>
            <a:r>
              <a:rPr lang="en-US" dirty="0"/>
              <a:t>Stimulus control can be dramatically altered by learning experiences.</a:t>
            </a:r>
          </a:p>
          <a:p>
            <a:pPr lvl="0"/>
            <a:r>
              <a:rPr lang="en-US" dirty="0"/>
              <a:t>S</a:t>
            </a:r>
            <a:r>
              <a:rPr lang="en-US" u="sng" dirty="0"/>
              <a:t>timulus discrimination training</a:t>
            </a:r>
            <a:r>
              <a:rPr lang="en-US" dirty="0"/>
              <a:t>: p’s exposed to at least two different stimuli, but reinforced for one only </a:t>
            </a:r>
          </a:p>
          <a:p>
            <a:pPr lvl="0"/>
            <a:r>
              <a:rPr lang="en-US" dirty="0"/>
              <a:t>In such a case, the stimulus that signals the availability of reinforcement is S+</a:t>
            </a:r>
          </a:p>
          <a:p>
            <a:pPr lvl="0"/>
            <a:r>
              <a:rPr lang="en-US" dirty="0"/>
              <a:t>By contrast, the stimulus that signals a lack of reinforcement is S-</a:t>
            </a:r>
          </a:p>
          <a:p>
            <a:endParaRPr lang="en-US" dirty="0"/>
          </a:p>
        </p:txBody>
      </p:sp>
    </p:spTree>
    <p:extLst>
      <p:ext uri="{BB962C8B-B14F-4D97-AF65-F5344CB8AC3E}">
        <p14:creationId xmlns:p14="http://schemas.microsoft.com/office/powerpoint/2010/main" val="379273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learned in generalization?</a:t>
            </a:r>
          </a:p>
        </p:txBody>
      </p:sp>
      <p:sp>
        <p:nvSpPr>
          <p:cNvPr id="3" name="Content Placeholder 2"/>
          <p:cNvSpPr>
            <a:spLocks noGrp="1"/>
          </p:cNvSpPr>
          <p:nvPr>
            <p:ph idx="1"/>
          </p:nvPr>
        </p:nvSpPr>
        <p:spPr/>
        <p:txBody>
          <a:bodyPr/>
          <a:lstStyle/>
          <a:p>
            <a:r>
              <a:rPr lang="en-US" dirty="0"/>
              <a:t>Initially organisms respond similarly to S+ and S-.  </a:t>
            </a:r>
          </a:p>
          <a:p>
            <a:r>
              <a:rPr lang="en-US" dirty="0"/>
              <a:t>Eventually decline in responding to S-</a:t>
            </a:r>
          </a:p>
          <a:p>
            <a:pPr lvl="0"/>
            <a:r>
              <a:rPr lang="en-US" dirty="0"/>
              <a:t>Stimulus discrimination procedures establish control by the stimuli that signal when reinforcement is available and is not available</a:t>
            </a:r>
          </a:p>
          <a:p>
            <a:r>
              <a:rPr lang="en-US" dirty="0"/>
              <a:t>Once S+ and S- have gained control over behavior, they are called </a:t>
            </a:r>
            <a:r>
              <a:rPr lang="en-US" u="sng" dirty="0"/>
              <a:t>discriminative stimuli</a:t>
            </a:r>
            <a:endParaRPr lang="en-US" dirty="0"/>
          </a:p>
          <a:p>
            <a:endParaRPr lang="en-US" dirty="0"/>
          </a:p>
        </p:txBody>
      </p:sp>
    </p:spTree>
    <p:extLst>
      <p:ext uri="{BB962C8B-B14F-4D97-AF65-F5344CB8AC3E}">
        <p14:creationId xmlns:p14="http://schemas.microsoft.com/office/powerpoint/2010/main" val="156537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47020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Grp="1" noChangeArrowheads="1"/>
          </p:cNvSpPr>
          <p:nvPr>
            <p:ph type="title"/>
          </p:nvPr>
        </p:nvSpPr>
        <p:spPr/>
        <p:txBody>
          <a:bodyPr>
            <a:normAutofit/>
          </a:bodyPr>
          <a:lstStyle/>
          <a:p>
            <a:pPr eaLnBrk="1" hangingPunct="1">
              <a:buFont typeface="Arial" panose="020B0604020202020204" pitchFamily="34" charset="0"/>
              <a:buNone/>
            </a:pPr>
            <a:r>
              <a:rPr lang="en-US" altLang="en-US"/>
              <a:t>What is the procedure for stimulus discrimination training?</a:t>
            </a:r>
          </a:p>
        </p:txBody>
      </p:sp>
      <p:sp>
        <p:nvSpPr>
          <p:cNvPr id="2" name="Content Placeholder 1"/>
          <p:cNvSpPr>
            <a:spLocks noGrp="1"/>
          </p:cNvSpPr>
          <p:nvPr>
            <p:ph idx="1"/>
          </p:nvPr>
        </p:nvSpPr>
        <p:spPr/>
        <p:txBody>
          <a:bodyPr>
            <a:normAutofit/>
          </a:bodyPr>
          <a:lstStyle/>
          <a:p>
            <a:r>
              <a:rPr lang="en-US" dirty="0"/>
              <a:t>E.g., reinforce only to green light (S+) and not to red light (S-).</a:t>
            </a:r>
          </a:p>
          <a:p>
            <a:pPr lvl="0"/>
            <a:r>
              <a:rPr lang="en-US" dirty="0"/>
              <a:t>What is actually learned in discrimination training? </a:t>
            </a:r>
          </a:p>
          <a:p>
            <a:pPr lvl="0"/>
            <a:r>
              <a:rPr lang="en-US" dirty="0"/>
              <a:t>What strategies could a subject use to make sure that most of its responses were reinforced in this situation?</a:t>
            </a:r>
          </a:p>
          <a:p>
            <a:pPr lvl="1"/>
            <a:r>
              <a:rPr lang="en-US" dirty="0"/>
              <a:t>1) Learn to respond whenever S+ is present and learn nothing about S-</a:t>
            </a:r>
          </a:p>
          <a:p>
            <a:pPr lvl="2"/>
            <a:r>
              <a:rPr lang="en-US" dirty="0"/>
              <a:t>Respond only to S+ and get all </a:t>
            </a:r>
            <a:r>
              <a:rPr lang="en-US" dirty="0" err="1"/>
              <a:t>reinforcers</a:t>
            </a:r>
            <a:endParaRPr lang="en-US" dirty="0"/>
          </a:p>
          <a:p>
            <a:pPr lvl="1"/>
            <a:r>
              <a:rPr lang="en-US" dirty="0"/>
              <a:t>2) Learn to suppress responding during S- but not learn anything about S+</a:t>
            </a:r>
          </a:p>
          <a:p>
            <a:pPr lvl="2"/>
            <a:r>
              <a:rPr lang="en-US" dirty="0"/>
              <a:t>Respond all the time, except in presence of S-…still will gain all </a:t>
            </a:r>
            <a:r>
              <a:rPr lang="en-US" dirty="0" err="1"/>
              <a:t>reinforcers</a:t>
            </a:r>
            <a:endParaRPr lang="en-US" dirty="0"/>
          </a:p>
          <a:p>
            <a:pPr lvl="1"/>
            <a:r>
              <a:rPr lang="en-US" dirty="0"/>
              <a:t>3) Learn significance of both S+ and S-;  learn to respond to S+ and to suppress responding to S-</a:t>
            </a:r>
          </a:p>
        </p:txBody>
      </p:sp>
    </p:spTree>
    <p:extLst>
      <p:ext uri="{BB962C8B-B14F-4D97-AF65-F5344CB8AC3E}">
        <p14:creationId xmlns:p14="http://schemas.microsoft.com/office/powerpoint/2010/main" val="175195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normAutofit/>
          </a:bodyPr>
          <a:lstStyle/>
          <a:p>
            <a:pPr eaLnBrk="1" hangingPunct="1">
              <a:buFont typeface="Arial" panose="020B0604020202020204" pitchFamily="34" charset="0"/>
              <a:buNone/>
            </a:pPr>
            <a:r>
              <a:rPr lang="en-US" altLang="en-US" dirty="0"/>
              <a:t>Spence’s theory of discrimination learning</a:t>
            </a:r>
          </a:p>
        </p:txBody>
      </p:sp>
      <p:sp>
        <p:nvSpPr>
          <p:cNvPr id="2" name="Content Placeholder 1"/>
          <p:cNvSpPr>
            <a:spLocks noGrp="1"/>
          </p:cNvSpPr>
          <p:nvPr>
            <p:ph idx="1"/>
          </p:nvPr>
        </p:nvSpPr>
        <p:spPr/>
        <p:txBody>
          <a:bodyPr>
            <a:normAutofit/>
          </a:bodyPr>
          <a:lstStyle/>
          <a:p>
            <a:r>
              <a:rPr lang="en-US" dirty="0"/>
              <a:t>Spence (1936) based on #3 </a:t>
            </a:r>
          </a:p>
          <a:p>
            <a:pPr lvl="0"/>
            <a:r>
              <a:rPr lang="en-US" dirty="0"/>
              <a:t>Reinforcement of a response in the presences of S+ conditions excitatory response tendencies to S+</a:t>
            </a:r>
          </a:p>
          <a:p>
            <a:pPr lvl="0"/>
            <a:r>
              <a:rPr lang="en-US" dirty="0"/>
              <a:t>Nonreinforcement of responding during S- conditions </a:t>
            </a:r>
            <a:r>
              <a:rPr lang="en-US" i="1" dirty="0"/>
              <a:t>inhibitory properties </a:t>
            </a:r>
            <a:r>
              <a:rPr lang="en-US" dirty="0"/>
              <a:t>to S- that serve to suppress the instrumental behavior</a:t>
            </a:r>
          </a:p>
          <a:p>
            <a:r>
              <a:rPr lang="en-US" dirty="0"/>
              <a:t>Differential responding to S+ and S- reflects both the excitation of responding to S+ and the inhibition of responding to S-</a:t>
            </a:r>
          </a:p>
          <a:p>
            <a:endParaRPr lang="en-US" dirty="0"/>
          </a:p>
        </p:txBody>
      </p:sp>
      <p:sp>
        <p:nvSpPr>
          <p:cNvPr id="13315" name="Text Box 4"/>
          <p:cNvSpPr txBox="1">
            <a:spLocks noChangeArrowheads="1"/>
          </p:cNvSpPr>
          <p:nvPr/>
        </p:nvSpPr>
        <p:spPr bwMode="auto">
          <a:xfrm>
            <a:off x="2438400" y="1371601"/>
            <a:ext cx="20383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200">
                <a:solidFill>
                  <a:schemeClr val="bg1"/>
                </a:solidFill>
                <a:cs typeface="Arial" panose="020B0604020202020204" pitchFamily="34" charset="0"/>
              </a:rPr>
              <a:t>Spence (1936)</a:t>
            </a:r>
          </a:p>
        </p:txBody>
      </p:sp>
      <p:pic>
        <p:nvPicPr>
          <p:cNvPr id="13316" name="Picture 2" descr="Kenneth_Sp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0955" y="1293225"/>
            <a:ext cx="11525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43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Spence’s theory of discrimination learning</a:t>
            </a:r>
            <a:endParaRPr lang="en-US" dirty="0"/>
          </a:p>
        </p:txBody>
      </p:sp>
      <p:sp>
        <p:nvSpPr>
          <p:cNvPr id="3" name="Content Placeholder 2"/>
          <p:cNvSpPr>
            <a:spLocks noGrp="1"/>
          </p:cNvSpPr>
          <p:nvPr>
            <p:ph idx="1"/>
          </p:nvPr>
        </p:nvSpPr>
        <p:spPr/>
        <p:txBody>
          <a:bodyPr>
            <a:normAutofit/>
          </a:bodyPr>
          <a:lstStyle/>
          <a:p>
            <a:pPr lvl="0"/>
            <a:r>
              <a:rPr lang="en-US" dirty="0"/>
              <a:t>Could test using stimulus generalization gradients</a:t>
            </a:r>
          </a:p>
          <a:p>
            <a:r>
              <a:rPr lang="en-US" dirty="0"/>
              <a:t>If excitatory tendency conditioned to S+, expect steep generalization gradient</a:t>
            </a:r>
          </a:p>
          <a:p>
            <a:pPr lvl="0"/>
            <a:r>
              <a:rPr lang="en-US" dirty="0"/>
              <a:t>If inhibitory tendency conditioned to S-, expect </a:t>
            </a:r>
            <a:r>
              <a:rPr lang="en-US" u="sng" dirty="0"/>
              <a:t>inverted</a:t>
            </a:r>
            <a:r>
              <a:rPr lang="en-US" dirty="0"/>
              <a:t> gradient</a:t>
            </a:r>
          </a:p>
          <a:p>
            <a:pPr lvl="0"/>
            <a:r>
              <a:rPr lang="en-US" dirty="0"/>
              <a:t>When Spence wrote, methods didn’t exist! </a:t>
            </a:r>
          </a:p>
        </p:txBody>
      </p:sp>
    </p:spTree>
    <p:extLst>
      <p:ext uri="{BB962C8B-B14F-4D97-AF65-F5344CB8AC3E}">
        <p14:creationId xmlns:p14="http://schemas.microsoft.com/office/powerpoint/2010/main" val="84876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8FE2-4BE7-E04B-B0FD-442382A8EDF9}"/>
              </a:ext>
            </a:extLst>
          </p:cNvPr>
          <p:cNvSpPr>
            <a:spLocks noGrp="1"/>
          </p:cNvSpPr>
          <p:nvPr>
            <p:ph type="title"/>
          </p:nvPr>
        </p:nvSpPr>
        <p:spPr/>
        <p:txBody>
          <a:bodyPr/>
          <a:lstStyle/>
          <a:p>
            <a:r>
              <a:rPr lang="en-US" dirty="0"/>
              <a:t>Testing Spence</a:t>
            </a:r>
          </a:p>
        </p:txBody>
      </p:sp>
      <p:sp>
        <p:nvSpPr>
          <p:cNvPr id="3" name="Content Placeholder 2">
            <a:extLst>
              <a:ext uri="{FF2B5EF4-FFF2-40B4-BE49-F238E27FC236}">
                <a16:creationId xmlns:a16="http://schemas.microsoft.com/office/drawing/2014/main" id="{0F553BCB-DE72-4F45-AF4D-668D3E017D61}"/>
              </a:ext>
            </a:extLst>
          </p:cNvPr>
          <p:cNvSpPr>
            <a:spLocks noGrp="1"/>
          </p:cNvSpPr>
          <p:nvPr>
            <p:ph idx="1"/>
          </p:nvPr>
        </p:nvSpPr>
        <p:spPr/>
        <p:txBody>
          <a:bodyPr>
            <a:normAutofit/>
          </a:bodyPr>
          <a:lstStyle/>
          <a:p>
            <a:r>
              <a:rPr lang="en-US" dirty="0"/>
              <a:t>Honig, et al. (1963): two groups of pigeons received discrimination training with visual stimuli before tests of stimulus generalization </a:t>
            </a:r>
          </a:p>
          <a:p>
            <a:r>
              <a:rPr lang="en-US" dirty="0"/>
              <a:t>One group reinforced for pecking when the key was illuminated by a white light with a black vertical bar (S+)</a:t>
            </a:r>
          </a:p>
          <a:p>
            <a:pPr lvl="1"/>
            <a:r>
              <a:rPr lang="en-US" dirty="0"/>
              <a:t>Not reinforced when just light (S-)</a:t>
            </a:r>
          </a:p>
          <a:p>
            <a:r>
              <a:rPr lang="en-US" dirty="0"/>
              <a:t>The second group received the same stimuli—switched</a:t>
            </a:r>
          </a:p>
          <a:p>
            <a:pPr lvl="0"/>
            <a:r>
              <a:rPr lang="en-US" dirty="0"/>
              <a:t>After both groups had learned to respond more to S+ than S-, tests of stimulus generalization</a:t>
            </a:r>
          </a:p>
        </p:txBody>
      </p:sp>
      <p:pic>
        <p:nvPicPr>
          <p:cNvPr id="4" name="Picture 13" descr="gen-excite-inhibit">
            <a:extLst>
              <a:ext uri="{FF2B5EF4-FFF2-40B4-BE49-F238E27FC236}">
                <a16:creationId xmlns:a16="http://schemas.microsoft.com/office/drawing/2014/main" id="{8B2B2D36-9400-AE46-BFB3-ACE453CB7B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953"/>
          <a:stretch/>
        </p:blipFill>
        <p:spPr bwMode="auto">
          <a:xfrm>
            <a:off x="2572406" y="5338878"/>
            <a:ext cx="6921063" cy="167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46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Grp="1" noChangeArrowheads="1"/>
          </p:cNvSpPr>
          <p:nvPr>
            <p:ph type="title"/>
          </p:nvPr>
        </p:nvSpPr>
        <p:spPr/>
        <p:txBody>
          <a:bodyPr>
            <a:normAutofit/>
          </a:bodyPr>
          <a:lstStyle/>
          <a:p>
            <a:r>
              <a:rPr lang="en-US" altLang="en-US" dirty="0"/>
              <a:t>Spence’s theory of discrimination learning</a:t>
            </a:r>
          </a:p>
        </p:txBody>
      </p:sp>
      <p:sp>
        <p:nvSpPr>
          <p:cNvPr id="2" name="Content Placeholder 1"/>
          <p:cNvSpPr>
            <a:spLocks noGrp="1"/>
          </p:cNvSpPr>
          <p:nvPr>
            <p:ph idx="1"/>
          </p:nvPr>
        </p:nvSpPr>
        <p:spPr>
          <a:xfrm>
            <a:off x="0" y="1447802"/>
            <a:ext cx="7483366" cy="5410198"/>
          </a:xfrm>
        </p:spPr>
        <p:txBody>
          <a:bodyPr>
            <a:normAutofit/>
          </a:bodyPr>
          <a:lstStyle/>
          <a:p>
            <a:pPr lvl="0"/>
            <a:r>
              <a:rPr lang="en-US" dirty="0"/>
              <a:t>Group 1 (S+ vertical bar): highest rate of responding when bar presented in original vertical position</a:t>
            </a:r>
          </a:p>
          <a:p>
            <a:pPr lvl="1"/>
            <a:r>
              <a:rPr lang="en-US" u="sng" dirty="0"/>
              <a:t>Excitatory stim generalization gradient</a:t>
            </a:r>
            <a:endParaRPr lang="en-US" dirty="0"/>
          </a:p>
          <a:p>
            <a:pPr lvl="0"/>
            <a:r>
              <a:rPr lang="en-US" dirty="0"/>
              <a:t>Group 2 (S- vertical bar): did not peck when vertical bar was present, progressively less inhibition of pecking as bar tilted</a:t>
            </a:r>
          </a:p>
          <a:p>
            <a:pPr lvl="1"/>
            <a:r>
              <a:rPr lang="en-US" dirty="0"/>
              <a:t>I</a:t>
            </a:r>
            <a:r>
              <a:rPr lang="en-US" u="sng" dirty="0"/>
              <a:t>nhibitory stim generalization gradient</a:t>
            </a:r>
            <a:endParaRPr lang="en-US" dirty="0"/>
          </a:p>
          <a:p>
            <a:r>
              <a:rPr lang="en-US" dirty="0"/>
              <a:t>Discrimination training can produce both excitatory and inhibitory conditioning  </a:t>
            </a:r>
          </a:p>
          <a:p>
            <a:pPr lvl="0"/>
            <a:r>
              <a:rPr lang="en-US" dirty="0"/>
              <a:t>Strong support for Spence’s theory of discrimination learning</a:t>
            </a:r>
          </a:p>
          <a:p>
            <a:endParaRPr lang="en-US" dirty="0"/>
          </a:p>
        </p:txBody>
      </p:sp>
      <p:pic>
        <p:nvPicPr>
          <p:cNvPr id="1037" name="Picture 13" descr="gen-excite-inhib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1736" y="1690688"/>
            <a:ext cx="5071230" cy="4379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58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95DB-3D5A-6542-841F-8EB08BB43988}"/>
              </a:ext>
            </a:extLst>
          </p:cNvPr>
          <p:cNvSpPr>
            <a:spLocks noGrp="1"/>
          </p:cNvSpPr>
          <p:nvPr>
            <p:ph type="title"/>
          </p:nvPr>
        </p:nvSpPr>
        <p:spPr/>
        <p:txBody>
          <a:bodyPr/>
          <a:lstStyle/>
          <a:p>
            <a:r>
              <a:rPr lang="en-US" dirty="0"/>
              <a:t>Stimulus discrimination</a:t>
            </a:r>
          </a:p>
        </p:txBody>
      </p:sp>
      <p:sp>
        <p:nvSpPr>
          <p:cNvPr id="3" name="Content Placeholder 2">
            <a:extLst>
              <a:ext uri="{FF2B5EF4-FFF2-40B4-BE49-F238E27FC236}">
                <a16:creationId xmlns:a16="http://schemas.microsoft.com/office/drawing/2014/main" id="{00ACF7D4-C82F-234A-81FB-8E302A9B6FF5}"/>
              </a:ext>
            </a:extLst>
          </p:cNvPr>
          <p:cNvSpPr>
            <a:spLocks noGrp="1"/>
          </p:cNvSpPr>
          <p:nvPr>
            <p:ph idx="1"/>
          </p:nvPr>
        </p:nvSpPr>
        <p:spPr/>
        <p:txBody>
          <a:bodyPr/>
          <a:lstStyle/>
          <a:p>
            <a:r>
              <a:rPr lang="en-US" dirty="0"/>
              <a:t>So far assumed that what s’s learn about S+ independent of what s’s learn about S-</a:t>
            </a:r>
          </a:p>
          <a:p>
            <a:pPr lvl="0"/>
            <a:r>
              <a:rPr lang="en-US" dirty="0"/>
              <a:t>Learning is not so neatly compartmentalized.</a:t>
            </a:r>
          </a:p>
          <a:p>
            <a:r>
              <a:rPr lang="en-US" dirty="0"/>
              <a:t>Especially if S+ and S- are related in some way</a:t>
            </a:r>
          </a:p>
          <a:p>
            <a:pPr lvl="0"/>
            <a:r>
              <a:rPr lang="en-US" dirty="0"/>
              <a:t>E.g., if they differ by one attribute—</a:t>
            </a:r>
            <a:r>
              <a:rPr lang="en-US" u="sng" dirty="0" err="1"/>
              <a:t>intradimensional</a:t>
            </a:r>
            <a:r>
              <a:rPr lang="en-US" u="sng" dirty="0"/>
              <a:t> discrimination</a:t>
            </a:r>
            <a:endParaRPr lang="en-US" dirty="0"/>
          </a:p>
          <a:p>
            <a:endParaRPr lang="en-US" dirty="0"/>
          </a:p>
        </p:txBody>
      </p:sp>
    </p:spTree>
    <p:extLst>
      <p:ext uri="{BB962C8B-B14F-4D97-AF65-F5344CB8AC3E}">
        <p14:creationId xmlns:p14="http://schemas.microsoft.com/office/powerpoint/2010/main" val="164086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p:txBody>
          <a:bodyPr/>
          <a:lstStyle/>
          <a:p>
            <a:pPr eaLnBrk="1" hangingPunct="1">
              <a:buFont typeface="Arial" panose="020B0604020202020204" pitchFamily="34" charset="0"/>
              <a:buNone/>
            </a:pPr>
            <a:r>
              <a:rPr lang="en-US" altLang="en-US" sz="3200"/>
              <a:t>What is intra-dimensional discrimination?</a:t>
            </a:r>
          </a:p>
        </p:txBody>
      </p:sp>
      <p:sp>
        <p:nvSpPr>
          <p:cNvPr id="15363" name="Text Box 4"/>
          <p:cNvSpPr txBox="1">
            <a:spLocks noChangeArrowheads="1"/>
          </p:cNvSpPr>
          <p:nvPr/>
        </p:nvSpPr>
        <p:spPr bwMode="auto">
          <a:xfrm>
            <a:off x="2362201" y="1143001"/>
            <a:ext cx="27654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200">
                <a:solidFill>
                  <a:schemeClr val="bg1"/>
                </a:solidFill>
                <a:cs typeface="Arial" panose="020B0604020202020204" pitchFamily="34" charset="0"/>
              </a:rPr>
              <a:t>Expert performance</a:t>
            </a:r>
          </a:p>
        </p:txBody>
      </p:sp>
      <p:grpSp>
        <p:nvGrpSpPr>
          <p:cNvPr id="2" name="Group 28"/>
          <p:cNvGrpSpPr>
            <a:grpSpLocks/>
          </p:cNvGrpSpPr>
          <p:nvPr/>
        </p:nvGrpSpPr>
        <p:grpSpPr bwMode="auto">
          <a:xfrm>
            <a:off x="3352800" y="1874838"/>
            <a:ext cx="5105400" cy="1016000"/>
            <a:chOff x="1152" y="1968"/>
            <a:chExt cx="3216" cy="640"/>
          </a:xfrm>
        </p:grpSpPr>
        <p:pic>
          <p:nvPicPr>
            <p:cNvPr id="15369" name="Picture 23" descr="smart_for_two_coupe_front_and_side_fullsc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 y="1968"/>
              <a:ext cx="84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25" descr="School%2520Bus%2520Picture%25201209%2520white%2520backgrou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6" y="1968"/>
              <a:ext cx="1392"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1" name="Text Box 26"/>
            <p:cNvSpPr txBox="1">
              <a:spLocks noChangeArrowheads="1"/>
            </p:cNvSpPr>
            <p:nvPr/>
          </p:nvSpPr>
          <p:spPr bwMode="auto">
            <a:xfrm>
              <a:off x="2294" y="2135"/>
              <a:ext cx="2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vs</a:t>
              </a:r>
            </a:p>
          </p:txBody>
        </p:sp>
      </p:grpSp>
      <p:grpSp>
        <p:nvGrpSpPr>
          <p:cNvPr id="3" name="Group 29"/>
          <p:cNvGrpSpPr>
            <a:grpSpLocks/>
          </p:cNvGrpSpPr>
          <p:nvPr/>
        </p:nvGrpSpPr>
        <p:grpSpPr bwMode="auto">
          <a:xfrm>
            <a:off x="2819400" y="3589339"/>
            <a:ext cx="6096000" cy="1343025"/>
            <a:chOff x="720" y="3048"/>
            <a:chExt cx="3840" cy="846"/>
          </a:xfrm>
        </p:grpSpPr>
        <p:pic>
          <p:nvPicPr>
            <p:cNvPr id="15366" name="Picture 17" descr="image_94c5aee7-867f-4ba7-add1-0b5b0116685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 y="3048"/>
              <a:ext cx="1571" cy="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19" descr="image_cb4c0442-af50-4cb7-b63d-e06917fc27a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24" y="3072"/>
              <a:ext cx="1536"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Text Box 27"/>
            <p:cNvSpPr txBox="1">
              <a:spLocks noChangeArrowheads="1"/>
            </p:cNvSpPr>
            <p:nvPr/>
          </p:nvSpPr>
          <p:spPr bwMode="auto">
            <a:xfrm>
              <a:off x="2476" y="3360"/>
              <a:ext cx="2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vs</a:t>
              </a:r>
            </a:p>
          </p:txBody>
        </p:sp>
      </p:grpSp>
    </p:spTree>
    <p:extLst>
      <p:ext uri="{BB962C8B-B14F-4D97-AF65-F5344CB8AC3E}">
        <p14:creationId xmlns:p14="http://schemas.microsoft.com/office/powerpoint/2010/main" val="427385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Grp="1" noChangeArrowheads="1"/>
          </p:cNvSpPr>
          <p:nvPr>
            <p:ph type="title"/>
          </p:nvPr>
        </p:nvSpPr>
        <p:spPr/>
        <p:txBody>
          <a:bodyPr/>
          <a:lstStyle/>
          <a:p>
            <a:pPr eaLnBrk="1" hangingPunct="1">
              <a:buFont typeface="Arial" panose="020B0604020202020204" pitchFamily="34" charset="0"/>
              <a:buNone/>
            </a:pPr>
            <a:r>
              <a:rPr lang="en-US" altLang="en-US" sz="3200" dirty="0"/>
              <a:t>Intra-dimensional discrimination</a:t>
            </a:r>
          </a:p>
        </p:txBody>
      </p:sp>
      <p:sp>
        <p:nvSpPr>
          <p:cNvPr id="2" name="Content Placeholder 1">
            <a:extLst>
              <a:ext uri="{FF2B5EF4-FFF2-40B4-BE49-F238E27FC236}">
                <a16:creationId xmlns:a16="http://schemas.microsoft.com/office/drawing/2014/main" id="{3B8568FE-1307-1D4A-A1CE-644C273793B7}"/>
              </a:ext>
            </a:extLst>
          </p:cNvPr>
          <p:cNvSpPr>
            <a:spLocks noGrp="1"/>
          </p:cNvSpPr>
          <p:nvPr>
            <p:ph idx="1"/>
          </p:nvPr>
        </p:nvSpPr>
        <p:spPr>
          <a:xfrm>
            <a:off x="838200" y="1825625"/>
            <a:ext cx="5699235" cy="4351338"/>
          </a:xfrm>
        </p:spPr>
        <p:txBody>
          <a:bodyPr>
            <a:normAutofit fontScale="92500" lnSpcReduction="20000"/>
          </a:bodyPr>
          <a:lstStyle/>
          <a:p>
            <a:pPr lvl="0"/>
            <a:r>
              <a:rPr lang="en-US" dirty="0"/>
              <a:t>Hanson (1959): pigeons trained to peck in presence of 550nm lights (all same S+)</a:t>
            </a:r>
          </a:p>
          <a:p>
            <a:r>
              <a:rPr lang="en-US" dirty="0"/>
              <a:t>3 groups: 590nm (40 nm away) vs. 555nm (5 nm away) vs. control (no S-)</a:t>
            </a:r>
          </a:p>
          <a:p>
            <a:pPr lvl="0"/>
            <a:r>
              <a:rPr lang="en-US" dirty="0"/>
              <a:t>Post test data shown</a:t>
            </a:r>
          </a:p>
          <a:p>
            <a:r>
              <a:rPr lang="en-US" dirty="0"/>
              <a:t>Control – </a:t>
            </a:r>
            <a:r>
              <a:rPr lang="en-US" u="sng" dirty="0"/>
              <a:t>typical gradient</a:t>
            </a:r>
            <a:endParaRPr lang="en-US" dirty="0"/>
          </a:p>
          <a:p>
            <a:r>
              <a:rPr lang="en-US" dirty="0"/>
              <a:t>590nm –more generalization to the 540nm color than to original color</a:t>
            </a:r>
          </a:p>
          <a:p>
            <a:pPr lvl="1"/>
            <a:r>
              <a:rPr lang="en-US" dirty="0"/>
              <a:t>Shift of peak responding away from original S+</a:t>
            </a:r>
          </a:p>
          <a:p>
            <a:r>
              <a:rPr lang="en-US" dirty="0"/>
              <a:t>555nm – even more dramatic shift of peak responding away from original S+</a:t>
            </a:r>
          </a:p>
        </p:txBody>
      </p:sp>
      <p:sp>
        <p:nvSpPr>
          <p:cNvPr id="16387" name="Text Box 6"/>
          <p:cNvSpPr txBox="1">
            <a:spLocks noChangeArrowheads="1"/>
          </p:cNvSpPr>
          <p:nvPr/>
        </p:nvSpPr>
        <p:spPr bwMode="auto">
          <a:xfrm>
            <a:off x="1981201" y="1295401"/>
            <a:ext cx="20542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200">
                <a:solidFill>
                  <a:schemeClr val="bg1"/>
                </a:solidFill>
                <a:cs typeface="Arial" panose="020B0604020202020204" pitchFamily="34" charset="0"/>
              </a:rPr>
              <a:t>Hanson (1959)</a:t>
            </a:r>
          </a:p>
        </p:txBody>
      </p:sp>
      <p:pic>
        <p:nvPicPr>
          <p:cNvPr id="78865" name="Picture 17" descr="peak-shi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435" y="1295401"/>
            <a:ext cx="5257800"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2149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8865"/>
                                        </p:tgtEl>
                                        <p:attrNameLst>
                                          <p:attrName>style.visibility</p:attrName>
                                        </p:attrNameLst>
                                      </p:cBhvr>
                                      <p:to>
                                        <p:strVal val="visible"/>
                                      </p:to>
                                    </p:set>
                                    <p:anim calcmode="lin" valueType="num">
                                      <p:cBhvr additive="base">
                                        <p:cTn id="7" dur="500" fill="hold"/>
                                        <p:tgtEl>
                                          <p:spTgt spid="78865"/>
                                        </p:tgtEl>
                                        <p:attrNameLst>
                                          <p:attrName>ppt_x</p:attrName>
                                        </p:attrNameLst>
                                      </p:cBhvr>
                                      <p:tavLst>
                                        <p:tav tm="0">
                                          <p:val>
                                            <p:strVal val="0-#ppt_w/2"/>
                                          </p:val>
                                        </p:tav>
                                        <p:tav tm="100000">
                                          <p:val>
                                            <p:strVal val="#ppt_x"/>
                                          </p:val>
                                        </p:tav>
                                      </p:tavLst>
                                    </p:anim>
                                    <p:anim calcmode="lin" valueType="num">
                                      <p:cBhvr additive="base">
                                        <p:cTn id="8" dur="500" fill="hold"/>
                                        <p:tgtEl>
                                          <p:spTgt spid="7886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DE960-CD84-1F40-BAA4-FA45011F858F}"/>
              </a:ext>
            </a:extLst>
          </p:cNvPr>
          <p:cNvSpPr>
            <a:spLocks noGrp="1"/>
          </p:cNvSpPr>
          <p:nvPr>
            <p:ph type="title"/>
          </p:nvPr>
        </p:nvSpPr>
        <p:spPr/>
        <p:txBody>
          <a:bodyPr/>
          <a:lstStyle/>
          <a:p>
            <a:r>
              <a:rPr lang="en-US" dirty="0"/>
              <a:t>Peak Shift</a:t>
            </a:r>
          </a:p>
        </p:txBody>
      </p:sp>
      <p:sp>
        <p:nvSpPr>
          <p:cNvPr id="3" name="Content Placeholder 2">
            <a:extLst>
              <a:ext uri="{FF2B5EF4-FFF2-40B4-BE49-F238E27FC236}">
                <a16:creationId xmlns:a16="http://schemas.microsoft.com/office/drawing/2014/main" id="{80CDE375-CDF8-EC42-9640-D4DCE63EA311}"/>
              </a:ext>
            </a:extLst>
          </p:cNvPr>
          <p:cNvSpPr>
            <a:spLocks noGrp="1"/>
          </p:cNvSpPr>
          <p:nvPr>
            <p:ph idx="1"/>
          </p:nvPr>
        </p:nvSpPr>
        <p:spPr/>
        <p:txBody>
          <a:bodyPr>
            <a:normAutofit fontScale="92500"/>
          </a:bodyPr>
          <a:lstStyle/>
          <a:p>
            <a:r>
              <a:rPr lang="en-US" dirty="0"/>
              <a:t>A result of </a:t>
            </a:r>
            <a:r>
              <a:rPr lang="en-US" dirty="0" err="1"/>
              <a:t>intradimensional</a:t>
            </a:r>
            <a:r>
              <a:rPr lang="en-US" dirty="0"/>
              <a:t> discrimination training</a:t>
            </a:r>
          </a:p>
          <a:p>
            <a:pPr lvl="0"/>
            <a:r>
              <a:rPr lang="en-US" dirty="0"/>
              <a:t>Depends on the similarity of the S- to the S+ used in discrimination training</a:t>
            </a:r>
          </a:p>
          <a:p>
            <a:pPr lvl="1"/>
            <a:r>
              <a:rPr lang="en-US" dirty="0"/>
              <a:t>Biggest peak shift when S+ and S- very similar</a:t>
            </a:r>
          </a:p>
          <a:p>
            <a:pPr lvl="1"/>
            <a:r>
              <a:rPr lang="en-US" dirty="0"/>
              <a:t>Less peak shift as S+ and S- become more different</a:t>
            </a:r>
          </a:p>
          <a:p>
            <a:pPr lvl="0"/>
            <a:r>
              <a:rPr lang="en-US" dirty="0"/>
              <a:t>Can occur for any </a:t>
            </a:r>
            <a:r>
              <a:rPr lang="en-US" dirty="0" err="1"/>
              <a:t>intradimensional</a:t>
            </a:r>
            <a:r>
              <a:rPr lang="en-US" dirty="0"/>
              <a:t> discrimination</a:t>
            </a:r>
          </a:p>
          <a:p>
            <a:pPr lvl="1"/>
            <a:r>
              <a:rPr lang="en-US" dirty="0"/>
              <a:t>Color, pitch, orientations of lines, loudness, size, positions, etc.</a:t>
            </a:r>
          </a:p>
          <a:p>
            <a:pPr lvl="1"/>
            <a:r>
              <a:rPr lang="en-US" dirty="0"/>
              <a:t>Robust effect</a:t>
            </a:r>
          </a:p>
          <a:p>
            <a:pPr lvl="0"/>
            <a:r>
              <a:rPr lang="en-US" dirty="0"/>
              <a:t>BUT HOW? Excitatory generalization gradients are </a:t>
            </a:r>
            <a:r>
              <a:rPr lang="en-US" u="sng" dirty="0"/>
              <a:t>supposed to</a:t>
            </a:r>
            <a:r>
              <a:rPr lang="en-US" dirty="0"/>
              <a:t> peak at S+</a:t>
            </a:r>
          </a:p>
          <a:p>
            <a:pPr lvl="0"/>
            <a:r>
              <a:rPr lang="en-US" dirty="0"/>
              <a:t>Can the peak shift effect be explained in terms of standard excitatory and inhibitory gradients?</a:t>
            </a:r>
          </a:p>
          <a:p>
            <a:endParaRPr lang="en-US" dirty="0"/>
          </a:p>
        </p:txBody>
      </p:sp>
    </p:spTree>
    <p:extLst>
      <p:ext uri="{BB962C8B-B14F-4D97-AF65-F5344CB8AC3E}">
        <p14:creationId xmlns:p14="http://schemas.microsoft.com/office/powerpoint/2010/main" val="320326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noGrp="1" noChangeArrowheads="1"/>
          </p:cNvSpPr>
          <p:nvPr>
            <p:ph type="title"/>
          </p:nvPr>
        </p:nvSpPr>
        <p:spPr>
          <a:xfrm>
            <a:off x="1152524" y="365125"/>
            <a:ext cx="10201275" cy="1325563"/>
          </a:xfrm>
        </p:spPr>
        <p:txBody>
          <a:bodyPr/>
          <a:lstStyle/>
          <a:p>
            <a:pPr eaLnBrk="1" hangingPunct="1">
              <a:buFont typeface="Arial" panose="020B0604020202020204" pitchFamily="34" charset="0"/>
              <a:buNone/>
            </a:pPr>
            <a:r>
              <a:rPr lang="en-US" altLang="en-US" sz="3500" dirty="0"/>
              <a:t>Peak Shift</a:t>
            </a:r>
          </a:p>
        </p:txBody>
      </p:sp>
      <p:sp>
        <p:nvSpPr>
          <p:cNvPr id="2" name="Content Placeholder 1">
            <a:extLst>
              <a:ext uri="{FF2B5EF4-FFF2-40B4-BE49-F238E27FC236}">
                <a16:creationId xmlns:a16="http://schemas.microsoft.com/office/drawing/2014/main" id="{FEA83C5D-636F-984E-8A16-C00C54B0142A}"/>
              </a:ext>
            </a:extLst>
          </p:cNvPr>
          <p:cNvSpPr>
            <a:spLocks noGrp="1"/>
          </p:cNvSpPr>
          <p:nvPr>
            <p:ph idx="1"/>
          </p:nvPr>
        </p:nvSpPr>
        <p:spPr>
          <a:xfrm>
            <a:off x="204952" y="1758156"/>
            <a:ext cx="7035242" cy="4973719"/>
          </a:xfrm>
        </p:spPr>
        <p:txBody>
          <a:bodyPr>
            <a:normAutofit fontScale="92500" lnSpcReduction="10000"/>
          </a:bodyPr>
          <a:lstStyle/>
          <a:p>
            <a:r>
              <a:rPr lang="en-US" dirty="0"/>
              <a:t>Spence (1937): excitatory and inhibitory processes might produce peak-shift phenomenon</a:t>
            </a:r>
          </a:p>
          <a:p>
            <a:r>
              <a:rPr lang="en-US" dirty="0"/>
              <a:t>Because the S+ and S- are similar in </a:t>
            </a:r>
            <a:r>
              <a:rPr lang="en-US" dirty="0" err="1"/>
              <a:t>intradimensional</a:t>
            </a:r>
            <a:r>
              <a:rPr lang="en-US" dirty="0"/>
              <a:t> discrimination, the generalization gradients of excitation and inhibition will overlap</a:t>
            </a:r>
          </a:p>
          <a:p>
            <a:r>
              <a:rPr lang="en-US" dirty="0"/>
              <a:t>The degree of overlap = degree of similarity</a:t>
            </a:r>
          </a:p>
          <a:p>
            <a:r>
              <a:rPr lang="en-US" dirty="0"/>
              <a:t>Because of this overlap, generalized inhibition from S- will suppress responding to S+, resulting in a peak shift</a:t>
            </a:r>
          </a:p>
          <a:p>
            <a:pPr lvl="0"/>
            <a:r>
              <a:rPr lang="en-US" dirty="0"/>
              <a:t>More inhibition from S- to S+ will occur if S- is closer to S+, which will produce a greater peak shift</a:t>
            </a:r>
          </a:p>
          <a:p>
            <a:endParaRPr lang="en-US" dirty="0"/>
          </a:p>
        </p:txBody>
      </p:sp>
      <p:pic>
        <p:nvPicPr>
          <p:cNvPr id="17412" name="Picture 2" descr="Kenneth_Sp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7957"/>
            <a:ext cx="11525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11F39E45-7DD6-C447-B396-EE7B9352ACA6}"/>
              </a:ext>
            </a:extLst>
          </p:cNvPr>
          <p:cNvPicPr>
            <a:picLocks noChangeAspect="1"/>
          </p:cNvPicPr>
          <p:nvPr/>
        </p:nvPicPr>
        <p:blipFill>
          <a:blip r:embed="rId4"/>
          <a:stretch>
            <a:fillRect/>
          </a:stretch>
        </p:blipFill>
        <p:spPr>
          <a:xfrm>
            <a:off x="7300559" y="0"/>
            <a:ext cx="4891441" cy="6858000"/>
          </a:xfrm>
          <a:prstGeom prst="rect">
            <a:avLst/>
          </a:prstGeom>
        </p:spPr>
      </p:pic>
    </p:spTree>
    <p:extLst>
      <p:ext uri="{BB962C8B-B14F-4D97-AF65-F5344CB8AC3E}">
        <p14:creationId xmlns:p14="http://schemas.microsoft.com/office/powerpoint/2010/main" val="355543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799B-AD94-0841-91C2-844C2EC1A4F0}"/>
              </a:ext>
            </a:extLst>
          </p:cNvPr>
          <p:cNvSpPr>
            <a:spLocks noGrp="1"/>
          </p:cNvSpPr>
          <p:nvPr>
            <p:ph type="title"/>
          </p:nvPr>
        </p:nvSpPr>
        <p:spPr/>
        <p:txBody>
          <a:bodyPr/>
          <a:lstStyle/>
          <a:p>
            <a:r>
              <a:rPr lang="en-US" dirty="0"/>
              <a:t>Peak Shift</a:t>
            </a:r>
          </a:p>
        </p:txBody>
      </p:sp>
      <p:sp>
        <p:nvSpPr>
          <p:cNvPr id="3" name="Content Placeholder 2">
            <a:extLst>
              <a:ext uri="{FF2B5EF4-FFF2-40B4-BE49-F238E27FC236}">
                <a16:creationId xmlns:a16="http://schemas.microsoft.com/office/drawing/2014/main" id="{4164C4AB-EDC9-824B-B94B-4711B24D9581}"/>
              </a:ext>
            </a:extLst>
          </p:cNvPr>
          <p:cNvSpPr>
            <a:spLocks noGrp="1"/>
          </p:cNvSpPr>
          <p:nvPr>
            <p:ph idx="1"/>
          </p:nvPr>
        </p:nvSpPr>
        <p:spPr/>
        <p:txBody>
          <a:bodyPr>
            <a:normAutofit/>
          </a:bodyPr>
          <a:lstStyle/>
          <a:p>
            <a:r>
              <a:rPr lang="en-US" dirty="0"/>
              <a:t>Even with peak shift, </a:t>
            </a:r>
            <a:r>
              <a:rPr lang="en-US" dirty="0" err="1"/>
              <a:t>discrim</a:t>
            </a:r>
            <a:r>
              <a:rPr lang="en-US" dirty="0"/>
              <a:t> training limits generalization &amp; increases steepness of generalization gradients</a:t>
            </a:r>
          </a:p>
          <a:p>
            <a:pPr lvl="0"/>
            <a:r>
              <a:rPr lang="en-US" dirty="0"/>
              <a:t>This raises questions:</a:t>
            </a:r>
          </a:p>
          <a:p>
            <a:pPr lvl="1"/>
            <a:r>
              <a:rPr lang="en-US" dirty="0"/>
              <a:t>Are there learning procedures that have the opposite effect?</a:t>
            </a:r>
          </a:p>
          <a:p>
            <a:pPr lvl="1"/>
            <a:r>
              <a:rPr lang="en-US" dirty="0"/>
              <a:t>Are there learning procedures that increase stimulus generalization?</a:t>
            </a:r>
          </a:p>
          <a:p>
            <a:pPr lvl="1"/>
            <a:r>
              <a:rPr lang="en-US" dirty="0"/>
              <a:t>How might we construct such procedures?</a:t>
            </a:r>
          </a:p>
          <a:p>
            <a:pPr lvl="0"/>
            <a:r>
              <a:rPr lang="en-US" dirty="0"/>
              <a:t>In a normal discrimination procedure, stimuli are treated differently… what if two stimuli were treated in the same or equivalent fashion? </a:t>
            </a:r>
          </a:p>
          <a:p>
            <a:pPr lvl="0"/>
            <a:r>
              <a:rPr lang="en-US" dirty="0"/>
              <a:t>Equivalence training also encourages generalized responding or stimulus equivalence</a:t>
            </a:r>
          </a:p>
          <a:p>
            <a:endParaRPr lang="en-US" dirty="0"/>
          </a:p>
        </p:txBody>
      </p:sp>
    </p:spTree>
    <p:extLst>
      <p:ext uri="{BB962C8B-B14F-4D97-AF65-F5344CB8AC3E}">
        <p14:creationId xmlns:p14="http://schemas.microsoft.com/office/powerpoint/2010/main" val="21792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p:cNvSpPr>
            <a:spLocks noGrp="1" noChangeArrowheads="1"/>
          </p:cNvSpPr>
          <p:nvPr>
            <p:ph type="title"/>
          </p:nvPr>
        </p:nvSpPr>
        <p:spPr/>
        <p:txBody>
          <a:bodyPr/>
          <a:lstStyle/>
          <a:p>
            <a:pPr eaLnBrk="1" hangingPunct="1">
              <a:buFont typeface="Arial" panose="020B0604020202020204" pitchFamily="34" charset="0"/>
              <a:buNone/>
            </a:pPr>
            <a:r>
              <a:rPr lang="en-US" altLang="en-US" sz="3500"/>
              <a:t>Can we train “equivalence”?</a:t>
            </a:r>
          </a:p>
        </p:txBody>
      </p:sp>
      <p:sp>
        <p:nvSpPr>
          <p:cNvPr id="2" name="Content Placeholder 1">
            <a:extLst>
              <a:ext uri="{FF2B5EF4-FFF2-40B4-BE49-F238E27FC236}">
                <a16:creationId xmlns:a16="http://schemas.microsoft.com/office/drawing/2014/main" id="{21427BD4-CAC3-564A-8B17-74259339465E}"/>
              </a:ext>
            </a:extLst>
          </p:cNvPr>
          <p:cNvSpPr>
            <a:spLocks noGrp="1"/>
          </p:cNvSpPr>
          <p:nvPr>
            <p:ph idx="1"/>
          </p:nvPr>
        </p:nvSpPr>
        <p:spPr>
          <a:xfrm>
            <a:off x="838200" y="1825624"/>
            <a:ext cx="9362090" cy="4654003"/>
          </a:xfrm>
        </p:spPr>
        <p:txBody>
          <a:bodyPr>
            <a:normAutofit fontScale="92500" lnSpcReduction="10000"/>
          </a:bodyPr>
          <a:lstStyle/>
          <a:p>
            <a:r>
              <a:rPr lang="en-US" dirty="0"/>
              <a:t>Pigeons can be trained to respond in a similar fashion to different photographs, all of which include water in some form (ocean, lake, puddle, stream).</a:t>
            </a:r>
          </a:p>
          <a:p>
            <a:pPr lvl="0"/>
            <a:r>
              <a:rPr lang="en-US" dirty="0"/>
              <a:t>The basic training strategy is to reinforce the same response (pecking) in the presence of pictures with water, and not reinforce the response in the presence of pictures without water</a:t>
            </a:r>
          </a:p>
          <a:p>
            <a:r>
              <a:rPr lang="en-US" dirty="0"/>
              <a:t>Herrnstein et al (1976) trained such a discrimination with 500-700 photos of scenes in New England</a:t>
            </a:r>
          </a:p>
          <a:p>
            <a:r>
              <a:rPr lang="en-US" dirty="0"/>
              <a:t>Once learned the water/no water discrimination, the pigeons behaviors generalized to novel photographs that had not been presented during training</a:t>
            </a:r>
          </a:p>
          <a:p>
            <a:r>
              <a:rPr lang="en-US" dirty="0"/>
              <a:t>Sound like anyone?</a:t>
            </a:r>
          </a:p>
          <a:p>
            <a:endParaRPr lang="en-US" dirty="0"/>
          </a:p>
        </p:txBody>
      </p:sp>
      <p:pic>
        <p:nvPicPr>
          <p:cNvPr id="18436" name="Picture 3" descr="beach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3308" y="1162100"/>
            <a:ext cx="1738692" cy="130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descr="MaritimeForest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53308" y="2472183"/>
            <a:ext cx="1738692" cy="130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descr="20060924PuddleQue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53308" y="3767263"/>
            <a:ext cx="1738692" cy="1309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51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BF4A6-679A-A44C-AB5D-3CDA12DCB2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5044984-3C82-224F-84B6-A92D55D07473}"/>
              </a:ext>
            </a:extLst>
          </p:cNvPr>
          <p:cNvSpPr>
            <a:spLocks noGrp="1"/>
          </p:cNvSpPr>
          <p:nvPr>
            <p:ph idx="1"/>
          </p:nvPr>
        </p:nvSpPr>
        <p:spPr/>
        <p:txBody>
          <a:bodyPr/>
          <a:lstStyle/>
          <a:p>
            <a:endParaRPr lang="en-US"/>
          </a:p>
        </p:txBody>
      </p:sp>
      <p:pic>
        <p:nvPicPr>
          <p:cNvPr id="1026" name="Picture 2" descr="Dr. John Pilley is pictured with his Border collie Chaser whom he has taught more than 1,000 words. We are beyond sad to report that on Tuesday, July 23, 2019, in the Pilley family home, Chaser got her wings, joining John Pilley for their next adventure. We, the Pilley women, Sally Pilley, Robin Pilley and Deb Pilley Bianchi, were with her as she passed. It was peaceful, beautiful, quiet. She had been doing really well and then a couple of weeks ago, she started going downhill very quickly and died of natural causes at home. She is buried with the other Pilley dogs, sprinkled with John Pilley's ashes. Please forgive us if we are slow in responding, we love and appreciate all of you and will keep you posted on continuing Chaser's legendary legacy. Her story is far from over and we need all of you to keep the light burning bright. Hugs to Sebastien Micke &amp; Paris Match for the beautiful photography Donations in her name can be made to Hub City Animal Project.">
            <a:extLst>
              <a:ext uri="{FF2B5EF4-FFF2-40B4-BE49-F238E27FC236}">
                <a16:creationId xmlns:a16="http://schemas.microsoft.com/office/drawing/2014/main" id="{5A4DF7C5-40E1-B047-A2AC-BA90B10FF0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711200"/>
            <a:ext cx="8178800" cy="543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4365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6313</TotalTime>
  <Words>4804</Words>
  <Application>Microsoft Macintosh PowerPoint</Application>
  <PresentationFormat>Widescreen</PresentationFormat>
  <Paragraphs>355</Paragraphs>
  <Slides>28</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PSYCH 3304 – Psychology of Learning  M/W/F 11:00-11:50 am January to May 2020 in STEM 269  ONLINE AFTER COVID-19  Instructor: Dr. Mario Baldassari mbaldassari@tamusa.edu, @MarioBaldassari Office hours Tues 2-3pm &amp; 5-6pm, Fri 9-11am in STEM 237E (or by appt) Please make an appointment ahead of time if you plan to visit office hours. </vt:lpstr>
      <vt:lpstr>PowerPoint Presentation</vt:lpstr>
      <vt:lpstr>Learning outcomes</vt:lpstr>
      <vt:lpstr>What is stimulus generalization?</vt:lpstr>
      <vt:lpstr>Stimulus generalization</vt:lpstr>
      <vt:lpstr>Stimulus generalization</vt:lpstr>
      <vt:lpstr>Stimulus generalization</vt:lpstr>
      <vt:lpstr>Stimulus generalization</vt:lpstr>
      <vt:lpstr>How does stimulus generalization  relate to behavior therapy?</vt:lpstr>
      <vt:lpstr>Stimulus generalization and therapy</vt:lpstr>
      <vt:lpstr>Stimulus generalization and therapy</vt:lpstr>
      <vt:lpstr>What is learned in generalization?</vt:lpstr>
      <vt:lpstr>What is learned in generalization?</vt:lpstr>
      <vt:lpstr>What is learned in generalization?</vt:lpstr>
      <vt:lpstr>Break</vt:lpstr>
      <vt:lpstr>What is the procedure for stimulus discrimination training?</vt:lpstr>
      <vt:lpstr>Spence’s theory of discrimination learning</vt:lpstr>
      <vt:lpstr>Spence’s theory of discrimination learning</vt:lpstr>
      <vt:lpstr>Testing Spence</vt:lpstr>
      <vt:lpstr>Spence’s theory of discrimination learning</vt:lpstr>
      <vt:lpstr>Stimulus discrimination</vt:lpstr>
      <vt:lpstr>What is intra-dimensional discrimination?</vt:lpstr>
      <vt:lpstr>Intra-dimensional discrimination</vt:lpstr>
      <vt:lpstr>Peak Shift</vt:lpstr>
      <vt:lpstr>Peak Shift</vt:lpstr>
      <vt:lpstr>Peak Shift</vt:lpstr>
      <vt:lpstr>Can we train “equivalence”?</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Mario Baldassari</dc:creator>
  <cp:lastModifiedBy>Mario Baldassari</cp:lastModifiedBy>
  <cp:revision>120</cp:revision>
  <dcterms:created xsi:type="dcterms:W3CDTF">2018-12-27T21:40:56Z</dcterms:created>
  <dcterms:modified xsi:type="dcterms:W3CDTF">2020-03-20T21:04:08Z</dcterms:modified>
</cp:coreProperties>
</file>