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73" r:id="rId2"/>
    <p:sldId id="422" r:id="rId3"/>
    <p:sldId id="290" r:id="rId4"/>
    <p:sldId id="374" r:id="rId5"/>
    <p:sldId id="375" r:id="rId6"/>
    <p:sldId id="376" r:id="rId7"/>
    <p:sldId id="377" r:id="rId8"/>
    <p:sldId id="296" r:id="rId9"/>
    <p:sldId id="423" r:id="rId10"/>
    <p:sldId id="297" r:id="rId11"/>
    <p:sldId id="298" r:id="rId12"/>
    <p:sldId id="299" r:id="rId13"/>
    <p:sldId id="300" r:id="rId14"/>
    <p:sldId id="301" r:id="rId15"/>
    <p:sldId id="378" r:id="rId16"/>
    <p:sldId id="302" r:id="rId17"/>
    <p:sldId id="392" r:id="rId18"/>
    <p:sldId id="303" r:id="rId19"/>
    <p:sldId id="304" r:id="rId20"/>
    <p:sldId id="305" r:id="rId21"/>
    <p:sldId id="306" r:id="rId22"/>
    <p:sldId id="355" r:id="rId23"/>
    <p:sldId id="384" r:id="rId24"/>
    <p:sldId id="356" r:id="rId25"/>
    <p:sldId id="357" r:id="rId26"/>
    <p:sldId id="358" r:id="rId27"/>
    <p:sldId id="359" r:id="rId28"/>
    <p:sldId id="360" r:id="rId29"/>
    <p:sldId id="379" r:id="rId30"/>
    <p:sldId id="363" r:id="rId31"/>
    <p:sldId id="365" r:id="rId32"/>
    <p:sldId id="361" r:id="rId33"/>
    <p:sldId id="366" r:id="rId34"/>
    <p:sldId id="390" r:id="rId35"/>
    <p:sldId id="391" r:id="rId36"/>
    <p:sldId id="367" r:id="rId37"/>
    <p:sldId id="38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p:restoredTop sz="86672"/>
  </p:normalViewPr>
  <p:slideViewPr>
    <p:cSldViewPr snapToGrid="0" snapToObjects="1">
      <p:cViewPr varScale="1">
        <p:scale>
          <a:sx n="100" d="100"/>
          <a:sy n="100" d="100"/>
        </p:scale>
        <p:origin x="1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AC35B-4E01-A044-9733-FC5AE0BD63EC}" type="datetimeFigureOut">
              <a:rPr lang="en-US" smtClean="0"/>
              <a:t>3/24/20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483DF2-6610-9E4B-B8B1-2C035F31B640}" type="slidenum">
              <a:rPr lang="en-US" smtClean="0"/>
              <a:t>‹#›</a:t>
            </a:fld>
            <a:endParaRPr lang="en-US"/>
          </a:p>
        </p:txBody>
      </p:sp>
    </p:spTree>
    <p:extLst>
      <p:ext uri="{BB962C8B-B14F-4D97-AF65-F5344CB8AC3E}">
        <p14:creationId xmlns:p14="http://schemas.microsoft.com/office/powerpoint/2010/main" val="118870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1</a:t>
            </a:fld>
            <a:endParaRPr lang="en-US"/>
          </a:p>
        </p:txBody>
      </p:sp>
    </p:spTree>
    <p:extLst>
      <p:ext uri="{BB962C8B-B14F-4D97-AF65-F5344CB8AC3E}">
        <p14:creationId xmlns:p14="http://schemas.microsoft.com/office/powerpoint/2010/main" val="687801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483DF2-6610-9E4B-B8B1-2C035F31B640}" type="slidenum">
              <a:rPr lang="en-US" smtClean="0"/>
              <a:t>2</a:t>
            </a:fld>
            <a:endParaRPr lang="en-US"/>
          </a:p>
        </p:txBody>
      </p:sp>
    </p:spTree>
    <p:extLst>
      <p:ext uri="{BB962C8B-B14F-4D97-AF65-F5344CB8AC3E}">
        <p14:creationId xmlns:p14="http://schemas.microsoft.com/office/powerpoint/2010/main" val="244726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3</a:t>
            </a:fld>
            <a:endParaRPr lang="en-US"/>
          </a:p>
        </p:txBody>
      </p:sp>
    </p:spTree>
    <p:extLst>
      <p:ext uri="{BB962C8B-B14F-4D97-AF65-F5344CB8AC3E}">
        <p14:creationId xmlns:p14="http://schemas.microsoft.com/office/powerpoint/2010/main" val="1883437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Who feels like they have a pretty good memory?</a:t>
            </a:r>
          </a:p>
        </p:txBody>
      </p:sp>
      <p:sp>
        <p:nvSpPr>
          <p:cNvPr id="4" name="Slide Number Placeholder 3"/>
          <p:cNvSpPr>
            <a:spLocks noGrp="1"/>
          </p:cNvSpPr>
          <p:nvPr>
            <p:ph type="sldNum" sz="quarter" idx="10"/>
          </p:nvPr>
        </p:nvSpPr>
        <p:spPr/>
        <p:txBody>
          <a:bodyPr/>
          <a:lstStyle/>
          <a:p>
            <a:fld id="{BC7B0D79-8DC8-E440-8659-A515A1B0C450}" type="slidenum">
              <a:rPr lang="en-US" smtClean="0"/>
              <a:pPr/>
              <a:t>4</a:t>
            </a:fld>
            <a:endParaRPr lang="en-US"/>
          </a:p>
        </p:txBody>
      </p:sp>
    </p:spTree>
    <p:extLst>
      <p:ext uri="{BB962C8B-B14F-4D97-AF65-F5344CB8AC3E}">
        <p14:creationId xmlns:p14="http://schemas.microsoft.com/office/powerpoint/2010/main" val="760380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5</a:t>
            </a:fld>
            <a:endParaRPr lang="en-US"/>
          </a:p>
        </p:txBody>
      </p:sp>
    </p:spTree>
    <p:extLst>
      <p:ext uri="{BB962C8B-B14F-4D97-AF65-F5344CB8AC3E}">
        <p14:creationId xmlns:p14="http://schemas.microsoft.com/office/powerpoint/2010/main" val="3090777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Memory</a:t>
            </a:r>
            <a:r>
              <a:rPr lang="en-US" baseline="0" dirty="0"/>
              <a:t> is not like a video camera, it’s more like </a:t>
            </a:r>
            <a:r>
              <a:rPr lang="en-US" baseline="0" dirty="0" err="1"/>
              <a:t>wikipedia</a:t>
            </a:r>
            <a:r>
              <a:rPr lang="en-US" baseline="0" dirty="0"/>
              <a:t>. You can look up an article and it will link you to all the relevant articles, like how remembering the last movie you saw might lead you to remember a movie like it or the movie you saw before that and who was in the movie and so on.</a:t>
            </a: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6</a:t>
            </a:fld>
            <a:endParaRPr lang="en-US"/>
          </a:p>
        </p:txBody>
      </p:sp>
    </p:spTree>
    <p:extLst>
      <p:ext uri="{BB962C8B-B14F-4D97-AF65-F5344CB8AC3E}">
        <p14:creationId xmlns:p14="http://schemas.microsoft.com/office/powerpoint/2010/main" val="2853790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83DF2-6610-9E4B-B8B1-2C035F31B640}" type="slidenum">
              <a:rPr lang="en-US" smtClean="0"/>
              <a:t>7</a:t>
            </a:fld>
            <a:endParaRPr lang="en-US"/>
          </a:p>
        </p:txBody>
      </p:sp>
    </p:spTree>
    <p:extLst>
      <p:ext uri="{BB962C8B-B14F-4D97-AF65-F5344CB8AC3E}">
        <p14:creationId xmlns:p14="http://schemas.microsoft.com/office/powerpoint/2010/main" val="2464738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Mnemonikos</a:t>
            </a:r>
            <a:r>
              <a:rPr lang="en-US" dirty="0"/>
              <a:t> means “of memory” or “remembering”</a:t>
            </a:r>
          </a:p>
        </p:txBody>
      </p:sp>
      <p:sp>
        <p:nvSpPr>
          <p:cNvPr id="4" name="Slide Number Placeholder 3"/>
          <p:cNvSpPr>
            <a:spLocks noGrp="1"/>
          </p:cNvSpPr>
          <p:nvPr>
            <p:ph type="sldNum" sz="quarter" idx="10"/>
          </p:nvPr>
        </p:nvSpPr>
        <p:spPr/>
        <p:txBody>
          <a:bodyPr/>
          <a:lstStyle/>
          <a:p>
            <a:fld id="{BC7B0D79-8DC8-E440-8659-A515A1B0C450}" type="slidenum">
              <a:rPr lang="en-US" smtClean="0"/>
              <a:pPr/>
              <a:t>8</a:t>
            </a:fld>
            <a:endParaRPr lang="en-US"/>
          </a:p>
        </p:txBody>
      </p:sp>
    </p:spTree>
    <p:extLst>
      <p:ext uri="{BB962C8B-B14F-4D97-AF65-F5344CB8AC3E}">
        <p14:creationId xmlns:p14="http://schemas.microsoft.com/office/powerpoint/2010/main" val="3297113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Long study, so compares to loci demo</a:t>
            </a:r>
          </a:p>
        </p:txBody>
      </p:sp>
      <p:sp>
        <p:nvSpPr>
          <p:cNvPr id="4" name="Slide Number Placeholder 3"/>
          <p:cNvSpPr>
            <a:spLocks noGrp="1"/>
          </p:cNvSpPr>
          <p:nvPr>
            <p:ph type="sldNum" sz="quarter" idx="10"/>
          </p:nvPr>
        </p:nvSpPr>
        <p:spPr/>
        <p:txBody>
          <a:bodyPr/>
          <a:lstStyle/>
          <a:p>
            <a:fld id="{BC7B0D79-8DC8-E440-8659-A515A1B0C450}" type="slidenum">
              <a:rPr lang="en-US" smtClean="0"/>
              <a:pPr/>
              <a:t>10</a:t>
            </a:fld>
            <a:endParaRPr lang="en-US"/>
          </a:p>
        </p:txBody>
      </p:sp>
    </p:spTree>
    <p:extLst>
      <p:ext uri="{BB962C8B-B14F-4D97-AF65-F5344CB8AC3E}">
        <p14:creationId xmlns:p14="http://schemas.microsoft.com/office/powerpoint/2010/main" val="1406070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11</a:t>
            </a:fld>
            <a:endParaRPr lang="en-US"/>
          </a:p>
        </p:txBody>
      </p:sp>
    </p:spTree>
    <p:extLst>
      <p:ext uri="{BB962C8B-B14F-4D97-AF65-F5344CB8AC3E}">
        <p14:creationId xmlns:p14="http://schemas.microsoft.com/office/powerpoint/2010/main" val="4057485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12</a:t>
            </a:fld>
            <a:endParaRPr lang="en-US"/>
          </a:p>
        </p:txBody>
      </p:sp>
    </p:spTree>
    <p:extLst>
      <p:ext uri="{BB962C8B-B14F-4D97-AF65-F5344CB8AC3E}">
        <p14:creationId xmlns:p14="http://schemas.microsoft.com/office/powerpoint/2010/main" val="1391749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13</a:t>
            </a:fld>
            <a:endParaRPr lang="en-US"/>
          </a:p>
        </p:txBody>
      </p:sp>
    </p:spTree>
    <p:extLst>
      <p:ext uri="{BB962C8B-B14F-4D97-AF65-F5344CB8AC3E}">
        <p14:creationId xmlns:p14="http://schemas.microsoft.com/office/powerpoint/2010/main" val="1992652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83DF2-6610-9E4B-B8B1-2C035F31B640}" type="slidenum">
              <a:rPr lang="en-US" smtClean="0"/>
              <a:t>14</a:t>
            </a:fld>
            <a:endParaRPr lang="en-US"/>
          </a:p>
        </p:txBody>
      </p:sp>
    </p:spTree>
    <p:extLst>
      <p:ext uri="{BB962C8B-B14F-4D97-AF65-F5344CB8AC3E}">
        <p14:creationId xmlns:p14="http://schemas.microsoft.com/office/powerpoint/2010/main" val="660598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LiveSlide</a:t>
            </a:r>
            <a:r>
              <a:rPr lang="en-US" dirty="0"/>
              <a:t> Site</a:t>
            </a:r>
          </a:p>
          <a:p>
            <a:r>
              <a:rPr lang="en-US" dirty="0"/>
              <a:t>https://</a:t>
            </a:r>
            <a:r>
              <a:rPr lang="en-US" dirty="0" err="1"/>
              <a:t>www.youtube.com</a:t>
            </a:r>
            <a:r>
              <a:rPr lang="en-US" dirty="0"/>
              <a:t>/</a:t>
            </a:r>
            <a:r>
              <a:rPr lang="en-US" dirty="0" err="1"/>
              <a:t>watch?v</a:t>
            </a:r>
            <a:r>
              <a:rPr lang="en-US" dirty="0"/>
              <a:t>=0FSKTndbwVo</a:t>
            </a:r>
          </a:p>
          <a:p>
            <a:endParaRPr lang="en-US" dirty="0"/>
          </a:p>
          <a:p>
            <a:r>
              <a:rPr lang="en-US" dirty="0"/>
              <a:t>Sherlock mind palace</a:t>
            </a:r>
          </a:p>
        </p:txBody>
      </p:sp>
      <p:sp>
        <p:nvSpPr>
          <p:cNvPr id="4" name="Slide Number Placeholder 3"/>
          <p:cNvSpPr>
            <a:spLocks noGrp="1"/>
          </p:cNvSpPr>
          <p:nvPr>
            <p:ph type="sldNum" sz="quarter" idx="10"/>
          </p:nvPr>
        </p:nvSpPr>
        <p:spPr/>
        <p:txBody>
          <a:bodyPr/>
          <a:lstStyle/>
          <a:p>
            <a:fld id="{2E483DF2-6610-9E4B-B8B1-2C035F31B640}" type="slidenum">
              <a:rPr lang="en-US" smtClean="0"/>
              <a:t>15</a:t>
            </a:fld>
            <a:endParaRPr lang="en-US"/>
          </a:p>
        </p:txBody>
      </p:sp>
    </p:spTree>
    <p:extLst>
      <p:ext uri="{BB962C8B-B14F-4D97-AF65-F5344CB8AC3E}">
        <p14:creationId xmlns:p14="http://schemas.microsoft.com/office/powerpoint/2010/main" val="1252946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a:t>
            </a:r>
            <a:r>
              <a:rPr lang="en-CA" dirty="0"/>
              <a:t>Let’s try it, but as a shortcut we’ll use locations in this room</a:t>
            </a:r>
          </a:p>
          <a:p>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16</a:t>
            </a:fld>
            <a:endParaRPr lang="en-US"/>
          </a:p>
        </p:txBody>
      </p:sp>
    </p:spTree>
    <p:extLst>
      <p:ext uri="{BB962C8B-B14F-4D97-AF65-F5344CB8AC3E}">
        <p14:creationId xmlns:p14="http://schemas.microsoft.com/office/powerpoint/2010/main" val="1704603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LiveSlide</a:t>
            </a:r>
            <a:r>
              <a:rPr lang="en-US" dirty="0"/>
              <a:t> Site</a:t>
            </a:r>
          </a:p>
          <a:p>
            <a:r>
              <a:rPr lang="en-US" dirty="0"/>
              <a:t>https://</a:t>
            </a:r>
            <a:r>
              <a:rPr lang="en-US" dirty="0" err="1"/>
              <a:t>www.youtube.com</a:t>
            </a:r>
            <a:r>
              <a:rPr lang="en-US" dirty="0"/>
              <a:t>/</a:t>
            </a:r>
            <a:r>
              <a:rPr lang="en-US" dirty="0" err="1"/>
              <a:t>watch?v</a:t>
            </a:r>
            <a:r>
              <a:rPr lang="en-US" dirty="0"/>
              <a:t>=dcVmg5_qKlE</a:t>
            </a:r>
          </a:p>
          <a:p>
            <a:endParaRPr lang="en-US" dirty="0"/>
          </a:p>
          <a:p>
            <a:r>
              <a:rPr lang="en-US" dirty="0" err="1"/>
              <a:t>Dellis</a:t>
            </a:r>
            <a:r>
              <a:rPr lang="en-US" dirty="0"/>
              <a:t> teaches Bill Weir to memorize a deck of cards</a:t>
            </a:r>
          </a:p>
        </p:txBody>
      </p:sp>
      <p:sp>
        <p:nvSpPr>
          <p:cNvPr id="4" name="Slide Number Placeholder 3"/>
          <p:cNvSpPr>
            <a:spLocks noGrp="1"/>
          </p:cNvSpPr>
          <p:nvPr>
            <p:ph type="sldNum" sz="quarter" idx="10"/>
          </p:nvPr>
        </p:nvSpPr>
        <p:spPr/>
        <p:txBody>
          <a:bodyPr/>
          <a:lstStyle/>
          <a:p>
            <a:fld id="{2E483DF2-6610-9E4B-B8B1-2C035F31B640}" type="slidenum">
              <a:rPr lang="en-US" smtClean="0"/>
              <a:t>17</a:t>
            </a:fld>
            <a:endParaRPr lang="en-US"/>
          </a:p>
        </p:txBody>
      </p:sp>
    </p:spTree>
    <p:extLst>
      <p:ext uri="{BB962C8B-B14F-4D97-AF65-F5344CB8AC3E}">
        <p14:creationId xmlns:p14="http://schemas.microsoft.com/office/powerpoint/2010/main" val="3670895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18</a:t>
            </a:fld>
            <a:endParaRPr lang="en-US"/>
          </a:p>
        </p:txBody>
      </p:sp>
    </p:spTree>
    <p:extLst>
      <p:ext uri="{BB962C8B-B14F-4D97-AF65-F5344CB8AC3E}">
        <p14:creationId xmlns:p14="http://schemas.microsoft.com/office/powerpoint/2010/main" val="422075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Giraffe with human feet,</a:t>
            </a:r>
            <a:r>
              <a:rPr lang="en-US" baseline="0" dirty="0"/>
              <a:t> using toes to play harp</a:t>
            </a:r>
          </a:p>
          <a:p>
            <a:r>
              <a:rPr lang="en-US" baseline="0" dirty="0"/>
              <a:t>Apple tied down to a couch with really thick, splintery rope as if its being interrogated</a:t>
            </a:r>
          </a:p>
          <a:p>
            <a:r>
              <a:rPr lang="en-US" baseline="0" dirty="0"/>
              <a:t>Your grade school on a really old television, when suddenly someone grabs a rose from a cup on top of the </a:t>
            </a:r>
            <a:r>
              <a:rPr lang="en-US" baseline="0" dirty="0" err="1"/>
              <a:t>tv</a:t>
            </a:r>
            <a:endParaRPr lang="en-US" baseline="0" dirty="0"/>
          </a:p>
          <a:p>
            <a:r>
              <a:rPr lang="en-US" baseline="0" dirty="0"/>
              <a:t>A robin eating a steak wearing a huge sombrero with a big powdered wig judge starting down at him</a:t>
            </a: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19</a:t>
            </a:fld>
            <a:endParaRPr lang="en-US"/>
          </a:p>
        </p:txBody>
      </p:sp>
    </p:spTree>
    <p:extLst>
      <p:ext uri="{BB962C8B-B14F-4D97-AF65-F5344CB8AC3E}">
        <p14:creationId xmlns:p14="http://schemas.microsoft.com/office/powerpoint/2010/main" val="3567739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20</a:t>
            </a:fld>
            <a:endParaRPr lang="en-US"/>
          </a:p>
        </p:txBody>
      </p:sp>
    </p:spTree>
    <p:extLst>
      <p:ext uri="{BB962C8B-B14F-4D97-AF65-F5344CB8AC3E}">
        <p14:creationId xmlns:p14="http://schemas.microsoft.com/office/powerpoint/2010/main" val="3723098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Giraffe with human feet,</a:t>
            </a:r>
            <a:r>
              <a:rPr lang="en-US" baseline="0" dirty="0"/>
              <a:t> using toes to play harp</a:t>
            </a:r>
          </a:p>
          <a:p>
            <a:r>
              <a:rPr lang="en-US" baseline="0" dirty="0"/>
              <a:t>Apple tied down to a couch with really thick, splintery rope as if its being interrogated</a:t>
            </a:r>
          </a:p>
          <a:p>
            <a:r>
              <a:rPr lang="en-US" baseline="0" dirty="0"/>
              <a:t>Your grade school on a really old television, when suddenly someone grabs a rose from a cup on top of the </a:t>
            </a:r>
            <a:r>
              <a:rPr lang="en-US" baseline="0" dirty="0" err="1"/>
              <a:t>tv</a:t>
            </a:r>
            <a:endParaRPr lang="en-US" baseline="0" dirty="0"/>
          </a:p>
          <a:p>
            <a:r>
              <a:rPr lang="en-US" baseline="0" dirty="0"/>
              <a:t>A robin eating a steak wearing a huge sombrero with a big powdered wig judge starting down at him</a:t>
            </a: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21</a:t>
            </a:fld>
            <a:endParaRPr lang="en-US"/>
          </a:p>
        </p:txBody>
      </p:sp>
    </p:spTree>
    <p:extLst>
      <p:ext uri="{BB962C8B-B14F-4D97-AF65-F5344CB8AC3E}">
        <p14:creationId xmlns:p14="http://schemas.microsoft.com/office/powerpoint/2010/main" val="147923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22</a:t>
            </a:fld>
            <a:endParaRPr lang="en-US"/>
          </a:p>
        </p:txBody>
      </p:sp>
    </p:spTree>
    <p:extLst>
      <p:ext uri="{BB962C8B-B14F-4D97-AF65-F5344CB8AC3E}">
        <p14:creationId xmlns:p14="http://schemas.microsoft.com/office/powerpoint/2010/main" val="1475012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Remembering that</a:t>
            </a:r>
            <a:r>
              <a:rPr lang="en-US" baseline="0" dirty="0"/>
              <a:t> day requires activating network based on what you probably did, what you usually did last fall</a:t>
            </a:r>
          </a:p>
          <a:p>
            <a:r>
              <a:rPr lang="en-US" baseline="0" dirty="0"/>
              <a:t>I was at </a:t>
            </a:r>
            <a:r>
              <a:rPr lang="en-US" baseline="0" dirty="0" err="1"/>
              <a:t>Uvic</a:t>
            </a:r>
            <a:r>
              <a:rPr lang="en-US" baseline="0" dirty="0"/>
              <a:t>, probably in my office or in class, maybe collecting data</a:t>
            </a:r>
          </a:p>
          <a:p>
            <a:r>
              <a:rPr lang="en-US" baseline="0" dirty="0"/>
              <a:t>These networks could fail us if that particular day didn’t fit the typical network mold, or if some other bit of information steered us in the wrong direction (like if we talked about 2016, that happens to be the day I flew back from visiting family in Texas)</a:t>
            </a: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23</a:t>
            </a:fld>
            <a:endParaRPr lang="en-US"/>
          </a:p>
        </p:txBody>
      </p:sp>
    </p:spTree>
    <p:extLst>
      <p:ext uri="{BB962C8B-B14F-4D97-AF65-F5344CB8AC3E}">
        <p14:creationId xmlns:p14="http://schemas.microsoft.com/office/powerpoint/2010/main" val="4103054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24</a:t>
            </a:fld>
            <a:endParaRPr lang="en-US"/>
          </a:p>
        </p:txBody>
      </p:sp>
    </p:spTree>
    <p:extLst>
      <p:ext uri="{BB962C8B-B14F-4D97-AF65-F5344CB8AC3E}">
        <p14:creationId xmlns:p14="http://schemas.microsoft.com/office/powerpoint/2010/main" val="3133402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5F86A0-6F5F-4290-A83D-6A893BF0F5A9}" type="slidenum">
              <a:rPr lang="en-US" smtClean="0"/>
              <a:pPr fontAlgn="base">
                <a:spcBef>
                  <a:spcPct val="0"/>
                </a:spcBef>
                <a:spcAft>
                  <a:spcPct val="0"/>
                </a:spcAft>
                <a:defRPr/>
              </a:pPr>
              <a:t>25</a:t>
            </a:fld>
            <a:endParaRPr lang="en-US"/>
          </a:p>
        </p:txBody>
      </p:sp>
    </p:spTree>
    <p:extLst>
      <p:ext uri="{BB962C8B-B14F-4D97-AF65-F5344CB8AC3E}">
        <p14:creationId xmlns:p14="http://schemas.microsoft.com/office/powerpoint/2010/main" val="3814347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7E744196-561C-4AE3-ACF7-2916AE2D7963}" type="slidenum">
              <a:rPr lang="en-US" smtClean="0"/>
              <a:pPr>
                <a:defRPr/>
              </a:pPr>
              <a:t>26</a:t>
            </a:fld>
            <a:endParaRPr lang="en-US"/>
          </a:p>
        </p:txBody>
      </p:sp>
    </p:spTree>
    <p:extLst>
      <p:ext uri="{BB962C8B-B14F-4D97-AF65-F5344CB8AC3E}">
        <p14:creationId xmlns:p14="http://schemas.microsoft.com/office/powerpoint/2010/main" val="3444759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6BFBDB-43FF-4ADD-8E96-52517584AB0E}" type="slidenum">
              <a:rPr lang="en-US" smtClean="0"/>
              <a:pPr fontAlgn="base">
                <a:spcBef>
                  <a:spcPct val="0"/>
                </a:spcBef>
                <a:spcAft>
                  <a:spcPct val="0"/>
                </a:spcAft>
                <a:defRPr/>
              </a:pPr>
              <a:t>27</a:t>
            </a:fld>
            <a:endParaRPr lang="en-US"/>
          </a:p>
        </p:txBody>
      </p:sp>
    </p:spTree>
    <p:extLst>
      <p:ext uri="{BB962C8B-B14F-4D97-AF65-F5344CB8AC3E}">
        <p14:creationId xmlns:p14="http://schemas.microsoft.com/office/powerpoint/2010/main" val="2786333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28</a:t>
            </a:fld>
            <a:endParaRPr lang="en-US"/>
          </a:p>
        </p:txBody>
      </p:sp>
    </p:spTree>
    <p:extLst>
      <p:ext uri="{BB962C8B-B14F-4D97-AF65-F5344CB8AC3E}">
        <p14:creationId xmlns:p14="http://schemas.microsoft.com/office/powerpoint/2010/main" val="698721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Flying a Kite</a:t>
            </a:r>
          </a:p>
        </p:txBody>
      </p:sp>
      <p:sp>
        <p:nvSpPr>
          <p:cNvPr id="4" name="Slide Number Placeholder 3"/>
          <p:cNvSpPr>
            <a:spLocks noGrp="1"/>
          </p:cNvSpPr>
          <p:nvPr>
            <p:ph type="sldNum" sz="quarter" idx="10"/>
          </p:nvPr>
        </p:nvSpPr>
        <p:spPr/>
        <p:txBody>
          <a:bodyPr/>
          <a:lstStyle/>
          <a:p>
            <a:fld id="{2E483DF2-6610-9E4B-B8B1-2C035F31B640}" type="slidenum">
              <a:rPr lang="en-US" smtClean="0"/>
              <a:t>29</a:t>
            </a:fld>
            <a:endParaRPr lang="en-US"/>
          </a:p>
        </p:txBody>
      </p:sp>
    </p:spTree>
    <p:extLst>
      <p:ext uri="{BB962C8B-B14F-4D97-AF65-F5344CB8AC3E}">
        <p14:creationId xmlns:p14="http://schemas.microsoft.com/office/powerpoint/2010/main" val="3739972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If the balloons popped, the sound wouldn’t carry since everything would be too far away from the correct floor. A closed window would also prevent the sound from carrying since most buildings tend to be well insulated.  Since the whole operation depends on a steady flow of electricity, a break in the middle of the wire would also cause trouble.  Of course, the fellow could shout, but the human voice is not loud enough to carry that far. Another problem is that a string could break on the instrument, and there would be no accompaniment to the message. It is clear that the best situation would involve less distance. Then there would be fewer potential problems. With face to face contact, fewer things could go wrong.</a:t>
            </a:r>
            <a:endParaRPr lang="en-CA" sz="1200" dirty="0"/>
          </a:p>
          <a:p>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30</a:t>
            </a:fld>
            <a:endParaRPr lang="en-US"/>
          </a:p>
        </p:txBody>
      </p:sp>
    </p:spTree>
    <p:extLst>
      <p:ext uri="{BB962C8B-B14F-4D97-AF65-F5344CB8AC3E}">
        <p14:creationId xmlns:p14="http://schemas.microsoft.com/office/powerpoint/2010/main" val="4049626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483DF2-6610-9E4B-B8B1-2C035F31B640}" type="slidenum">
              <a:rPr lang="en-US" smtClean="0"/>
              <a:t>31</a:t>
            </a:fld>
            <a:endParaRPr lang="en-US"/>
          </a:p>
        </p:txBody>
      </p:sp>
    </p:spTree>
    <p:extLst>
      <p:ext uri="{BB962C8B-B14F-4D97-AF65-F5344CB8AC3E}">
        <p14:creationId xmlns:p14="http://schemas.microsoft.com/office/powerpoint/2010/main" val="34834240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83DF2-6610-9E4B-B8B1-2C035F31B640}" type="slidenum">
              <a:rPr lang="en-US" smtClean="0"/>
              <a:t>32</a:t>
            </a:fld>
            <a:endParaRPr lang="en-US"/>
          </a:p>
        </p:txBody>
      </p:sp>
    </p:spTree>
    <p:extLst>
      <p:ext uri="{BB962C8B-B14F-4D97-AF65-F5344CB8AC3E}">
        <p14:creationId xmlns:p14="http://schemas.microsoft.com/office/powerpoint/2010/main" val="874298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83DF2-6610-9E4B-B8B1-2C035F31B640}" type="slidenum">
              <a:rPr lang="en-US" smtClean="0"/>
              <a:t>33</a:t>
            </a:fld>
            <a:endParaRPr lang="en-US"/>
          </a:p>
        </p:txBody>
      </p:sp>
    </p:spTree>
    <p:extLst>
      <p:ext uri="{BB962C8B-B14F-4D97-AF65-F5344CB8AC3E}">
        <p14:creationId xmlns:p14="http://schemas.microsoft.com/office/powerpoint/2010/main" val="157851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Studying by reading and re-reading would be like speed skating to prepare for hockey</a:t>
            </a:r>
          </a:p>
          <a:p>
            <a:r>
              <a:rPr lang="en-US" dirty="0"/>
              <a:t>You’d get somewhat better, but it really wouldn’t get you all the skills you need</a:t>
            </a:r>
          </a:p>
          <a:p>
            <a:r>
              <a:rPr lang="en-US" dirty="0" err="1"/>
              <a:t>Gotta</a:t>
            </a:r>
            <a:r>
              <a:rPr lang="en-US" dirty="0"/>
              <a:t> actually play the game</a:t>
            </a:r>
          </a:p>
        </p:txBody>
      </p:sp>
      <p:sp>
        <p:nvSpPr>
          <p:cNvPr id="4" name="Slide Number Placeholder 3"/>
          <p:cNvSpPr>
            <a:spLocks noGrp="1"/>
          </p:cNvSpPr>
          <p:nvPr>
            <p:ph type="sldNum" sz="quarter" idx="10"/>
          </p:nvPr>
        </p:nvSpPr>
        <p:spPr/>
        <p:txBody>
          <a:bodyPr/>
          <a:lstStyle/>
          <a:p>
            <a:fld id="{2E483DF2-6610-9E4B-B8B1-2C035F31B640}" type="slidenum">
              <a:rPr lang="en-US" smtClean="0"/>
              <a:t>34</a:t>
            </a:fld>
            <a:endParaRPr lang="en-US"/>
          </a:p>
        </p:txBody>
      </p:sp>
    </p:spTree>
    <p:extLst>
      <p:ext uri="{BB962C8B-B14F-4D97-AF65-F5344CB8AC3E}">
        <p14:creationId xmlns:p14="http://schemas.microsoft.com/office/powerpoint/2010/main" val="3536682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83DF2-6610-9E4B-B8B1-2C035F31B640}" type="slidenum">
              <a:rPr lang="en-US" smtClean="0"/>
              <a:t>35</a:t>
            </a:fld>
            <a:endParaRPr lang="en-US"/>
          </a:p>
        </p:txBody>
      </p:sp>
    </p:spTree>
    <p:extLst>
      <p:ext uri="{BB962C8B-B14F-4D97-AF65-F5344CB8AC3E}">
        <p14:creationId xmlns:p14="http://schemas.microsoft.com/office/powerpoint/2010/main" val="486333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Spacing study episodes is called “distributed practice”, which outperformed massed practice or cramming in memory studies, like we discussed w </a:t>
            </a:r>
            <a:r>
              <a:rPr lang="en-US" dirty="0" err="1"/>
              <a:t>Ebbinghaus</a:t>
            </a:r>
            <a:endParaRPr lang="en-US" dirty="0"/>
          </a:p>
          <a:p>
            <a:r>
              <a:rPr lang="en-US" dirty="0"/>
              <a:t>Spacing out your study</a:t>
            </a:r>
            <a:r>
              <a:rPr lang="en-US" baseline="0" dirty="0"/>
              <a:t> enables some study sessions to remind you of others, many sessions of which will improve the strength of the memory overall (also possible that you are more likely to spread out ways/places of studying when distributing practice)</a:t>
            </a: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36</a:t>
            </a:fld>
            <a:endParaRPr lang="en-US"/>
          </a:p>
        </p:txBody>
      </p:sp>
    </p:spTree>
    <p:extLst>
      <p:ext uri="{BB962C8B-B14F-4D97-AF65-F5344CB8AC3E}">
        <p14:creationId xmlns:p14="http://schemas.microsoft.com/office/powerpoint/2010/main" val="2112069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83DF2-6610-9E4B-B8B1-2C035F31B640}" type="slidenum">
              <a:rPr lang="en-US" smtClean="0"/>
              <a:t>37</a:t>
            </a:fld>
            <a:endParaRPr lang="en-US"/>
          </a:p>
        </p:txBody>
      </p:sp>
    </p:spTree>
    <p:extLst>
      <p:ext uri="{BB962C8B-B14F-4D97-AF65-F5344CB8AC3E}">
        <p14:creationId xmlns:p14="http://schemas.microsoft.com/office/powerpoint/2010/main" val="4186478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214C-7678-DD46-AB19-77B2CB1D5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B8E34D-ED61-7A45-824A-927E34834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81F012-7E8C-4248-A943-1758B461ACF4}"/>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5" name="Footer Placeholder 4">
            <a:extLst>
              <a:ext uri="{FF2B5EF4-FFF2-40B4-BE49-F238E27FC236}">
                <a16:creationId xmlns:a16="http://schemas.microsoft.com/office/drawing/2014/main" id="{EBE5433F-B6AC-EF4A-AE94-742E5C3FBE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632274-45F5-2C46-9192-7DD127E64D57}"/>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1594718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23B60-4837-654D-994F-EF818B5E0B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17753B-7BA7-6549-9D91-2DA5A772868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8084F4-338D-D842-B0AF-3B1E9F885601}"/>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5" name="Footer Placeholder 4">
            <a:extLst>
              <a:ext uri="{FF2B5EF4-FFF2-40B4-BE49-F238E27FC236}">
                <a16:creationId xmlns:a16="http://schemas.microsoft.com/office/drawing/2014/main" id="{BCEF2D7F-6386-0A43-8C88-B26B39A3C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D80E75-F19E-C84D-8CEA-D3BA3733B5A6}"/>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933080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EE01-88C9-3F42-BCE4-A1EA70BF27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A33707-9D11-E841-A45E-B8E91949A2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6DFBC66-1585-BF46-88E4-6575DDB6BC9C}"/>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5" name="Footer Placeholder 4">
            <a:extLst>
              <a:ext uri="{FF2B5EF4-FFF2-40B4-BE49-F238E27FC236}">
                <a16:creationId xmlns:a16="http://schemas.microsoft.com/office/drawing/2014/main" id="{648BF969-BBBE-F94B-9D85-4E46240A6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53557F-F474-E341-AA65-B4CE2537DB8F}"/>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203528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0449F-01FC-BA4A-860E-8ED1D044E7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BC92E7-5D1F-F74C-9F90-AA9D4141621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92E6AA-8AAD-3046-B1DF-DE3C524A4EF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55E515-F675-304A-902B-2D8D2E290BE8}"/>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6" name="Footer Placeholder 5">
            <a:extLst>
              <a:ext uri="{FF2B5EF4-FFF2-40B4-BE49-F238E27FC236}">
                <a16:creationId xmlns:a16="http://schemas.microsoft.com/office/drawing/2014/main" id="{B06A72A0-BE26-AE42-A2C1-646BC58442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F0ADA-A472-BF49-B982-89B0ACC4C118}"/>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516480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8B7E-CE90-2E41-BDB4-9E582C421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2E0578-118D-0040-8116-6AE998F57D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CAF89C-7D44-D94E-B528-122445F8365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EF729D-2646-A54A-84BC-D377334B70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AD5AD3-B2BF-9F42-8BC8-CCAB1C879CC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CA778E-A80A-1A49-97F6-FD395353523B}"/>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8" name="Footer Placeholder 7">
            <a:extLst>
              <a:ext uri="{FF2B5EF4-FFF2-40B4-BE49-F238E27FC236}">
                <a16:creationId xmlns:a16="http://schemas.microsoft.com/office/drawing/2014/main" id="{E45BA3D9-EC2B-3242-B91B-595B6D4DB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BB3144-FF47-9D44-865E-7177D3FDAFCE}"/>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360547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CF576-6B55-CC40-AC37-69926BF1D5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E1D04D-A0DA-9E41-AF43-C3D133C2D44D}"/>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4" name="Footer Placeholder 3">
            <a:extLst>
              <a:ext uri="{FF2B5EF4-FFF2-40B4-BE49-F238E27FC236}">
                <a16:creationId xmlns:a16="http://schemas.microsoft.com/office/drawing/2014/main" id="{CBCC3ED4-DB6B-AB44-9744-8916FB8BE4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DB95C8-0DA7-BD4F-BDEC-25D99E60943B}"/>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318857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2EE1DC-81D9-184C-9D92-DE740D7F85F0}"/>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3" name="Footer Placeholder 2">
            <a:extLst>
              <a:ext uri="{FF2B5EF4-FFF2-40B4-BE49-F238E27FC236}">
                <a16:creationId xmlns:a16="http://schemas.microsoft.com/office/drawing/2014/main" id="{A5416BDE-6965-224B-BFC3-2651486161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45185E-6336-284B-A4CE-BDE1173EF9DF}"/>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1815711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1A6D-05A9-4146-877A-7F36D1CD1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73979E-4DD3-3E4F-8C83-64E8B1186E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B7FD9E-45D5-0845-B862-09E4656AE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FC34F4-4950-3B4D-8493-2998D0CDF1A3}"/>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6" name="Footer Placeholder 5">
            <a:extLst>
              <a:ext uri="{FF2B5EF4-FFF2-40B4-BE49-F238E27FC236}">
                <a16:creationId xmlns:a16="http://schemas.microsoft.com/office/drawing/2014/main" id="{F7503463-3977-1F45-9D0E-92691759A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9E3EF7-8779-C144-94FD-A27E30610F09}"/>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288007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95CE-5D72-4C4D-A3B0-1C4F877D8B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FC2C02-A9F4-674A-94E9-66A64E341B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FB6597-8F63-0245-A943-674F136DE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64EB44-2658-AB4D-8FEF-D53D7905EC19}"/>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6" name="Footer Placeholder 5">
            <a:extLst>
              <a:ext uri="{FF2B5EF4-FFF2-40B4-BE49-F238E27FC236}">
                <a16:creationId xmlns:a16="http://schemas.microsoft.com/office/drawing/2014/main" id="{B82B683E-1C32-584F-B481-441D3CCFFE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1A315-CA85-254E-8E54-1681E8989945}"/>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333451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70DB-C726-7343-A8CB-07282A9B1C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A37923-6734-4043-A7FF-39C4A8A5A9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26F0E-F294-4848-B5C2-BE73A189B436}"/>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5" name="Footer Placeholder 4">
            <a:extLst>
              <a:ext uri="{FF2B5EF4-FFF2-40B4-BE49-F238E27FC236}">
                <a16:creationId xmlns:a16="http://schemas.microsoft.com/office/drawing/2014/main" id="{3657CAAF-4B2A-0B4E-9CF8-FCA578672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AB2A1-3C69-1E4E-BC65-4EB2A03A57CC}"/>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189987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42E3AE-4126-0340-90D3-78B2D0A1F7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F7F62C-31C7-DB43-A88E-27695D8F03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3E4D6-CE1F-2341-B273-7435592617C0}"/>
              </a:ext>
            </a:extLst>
          </p:cNvPr>
          <p:cNvSpPr>
            <a:spLocks noGrp="1"/>
          </p:cNvSpPr>
          <p:nvPr>
            <p:ph type="dt" sz="half" idx="10"/>
          </p:nvPr>
        </p:nvSpPr>
        <p:spPr/>
        <p:txBody>
          <a:bodyPr/>
          <a:lstStyle/>
          <a:p>
            <a:fld id="{2ED729CD-D98A-AC45-BD9D-E98652D74526}" type="datetimeFigureOut">
              <a:rPr lang="en-US" smtClean="0"/>
              <a:t>3/24/20</a:t>
            </a:fld>
            <a:endParaRPr lang="en-US"/>
          </a:p>
        </p:txBody>
      </p:sp>
      <p:sp>
        <p:nvSpPr>
          <p:cNvPr id="5" name="Footer Placeholder 4">
            <a:extLst>
              <a:ext uri="{FF2B5EF4-FFF2-40B4-BE49-F238E27FC236}">
                <a16:creationId xmlns:a16="http://schemas.microsoft.com/office/drawing/2014/main" id="{BCF3B855-F083-BE47-8F4C-D2B1701B8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F78873-53F5-8542-A0ED-7AC8A1523854}"/>
              </a:ext>
            </a:extLst>
          </p:cNvPr>
          <p:cNvSpPr>
            <a:spLocks noGrp="1"/>
          </p:cNvSpPr>
          <p:nvPr>
            <p:ph type="sldNum" sz="quarter" idx="12"/>
          </p:nvPr>
        </p:nvSpPr>
        <p:spPr/>
        <p:txBody>
          <a:bodyPr/>
          <a:lstStyle/>
          <a:p>
            <a:fld id="{0178F28A-032D-3E4C-8B80-C417FFA2A087}" type="slidenum">
              <a:rPr lang="en-US" smtClean="0"/>
              <a:t>‹#›</a:t>
            </a:fld>
            <a:endParaRPr lang="en-US"/>
          </a:p>
        </p:txBody>
      </p:sp>
    </p:spTree>
    <p:extLst>
      <p:ext uri="{BB962C8B-B14F-4D97-AF65-F5344CB8AC3E}">
        <p14:creationId xmlns:p14="http://schemas.microsoft.com/office/powerpoint/2010/main" val="637323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Tree>
    <p:extLst>
      <p:ext uri="{BB962C8B-B14F-4D97-AF65-F5344CB8AC3E}">
        <p14:creationId xmlns:p14="http://schemas.microsoft.com/office/powerpoint/2010/main" val="177363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247123-8707-7145-9142-9967EC300D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546B8A-07E4-3945-A089-911F10B38E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061CD8-B332-B14F-BE0C-47E1F26C9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729CD-D98A-AC45-BD9D-E98652D74526}" type="datetimeFigureOut">
              <a:rPr lang="en-US" smtClean="0"/>
              <a:t>3/24/20</a:t>
            </a:fld>
            <a:endParaRPr lang="en-US"/>
          </a:p>
        </p:txBody>
      </p:sp>
      <p:sp>
        <p:nvSpPr>
          <p:cNvPr id="5" name="Footer Placeholder 4">
            <a:extLst>
              <a:ext uri="{FF2B5EF4-FFF2-40B4-BE49-F238E27FC236}">
                <a16:creationId xmlns:a16="http://schemas.microsoft.com/office/drawing/2014/main" id="{5629506D-5205-264F-AAC5-EC57FBEA33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CF406A-632F-3A46-97AF-B5E3185A53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8F28A-032D-3E4C-8B80-C417FFA2A087}" type="slidenum">
              <a:rPr lang="en-US" smtClean="0"/>
              <a:t>‹#›</a:t>
            </a:fld>
            <a:endParaRPr lang="en-US"/>
          </a:p>
        </p:txBody>
      </p:sp>
    </p:spTree>
    <p:extLst>
      <p:ext uri="{BB962C8B-B14F-4D97-AF65-F5344CB8AC3E}">
        <p14:creationId xmlns:p14="http://schemas.microsoft.com/office/powerpoint/2010/main" val="2209574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youtube.com/watch?v=pXYqnEwFohI"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9.gif"/></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hyperlink" Target="http://www.nelsondellis.com/technique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the-learning-agency-lab.com/the-learning-curve/how-to-study-more-effectively"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3999" y="1077685"/>
            <a:ext cx="9501051" cy="3338286"/>
          </a:xfrm>
        </p:spPr>
        <p:txBody>
          <a:bodyPr>
            <a:noAutofit/>
          </a:bodyPr>
          <a:lstStyle/>
          <a:p>
            <a:r>
              <a:rPr lang="en-CA" sz="4800" dirty="0"/>
              <a:t>PSYCH 2202 – The Psychology Major</a:t>
            </a:r>
            <a:br>
              <a:rPr lang="en-US" sz="4800" dirty="0"/>
            </a:br>
            <a:r>
              <a:rPr lang="en-US" dirty="0"/>
              <a:t>M/W 2:00-2:50 pm</a:t>
            </a:r>
            <a:br>
              <a:rPr lang="en-US" dirty="0"/>
            </a:br>
            <a:r>
              <a:rPr lang="en-US" dirty="0"/>
              <a:t>January to May 2020 in STEM 231A</a:t>
            </a:r>
            <a:br>
              <a:rPr lang="en-US" dirty="0"/>
            </a:br>
            <a:br>
              <a:rPr lang="en-US" dirty="0"/>
            </a:br>
            <a:r>
              <a:rPr lang="en-US" dirty="0"/>
              <a:t>COVID-19 ONLINE DELIVERY</a:t>
            </a:r>
            <a:br>
              <a:rPr lang="en-US" sz="2800" b="1" dirty="0"/>
            </a:br>
            <a:br>
              <a:rPr lang="en-US" sz="2800" b="1" dirty="0"/>
            </a:br>
            <a:r>
              <a:rPr lang="en-US" sz="2800" dirty="0"/>
              <a:t>Instructor: Dr. Mario Baldassari</a:t>
            </a:r>
            <a:br>
              <a:rPr lang="en-US" sz="2800" dirty="0"/>
            </a:br>
            <a:r>
              <a:rPr lang="en-US" sz="2800" u="sng" dirty="0" err="1"/>
              <a:t>mbaldassari@tamusa.edu</a:t>
            </a:r>
            <a:r>
              <a:rPr lang="en-US" sz="2800" dirty="0"/>
              <a:t>, @</a:t>
            </a:r>
            <a:r>
              <a:rPr lang="en-US" sz="2800" dirty="0" err="1"/>
              <a:t>MarioBaldassari</a:t>
            </a:r>
            <a:br>
              <a:rPr lang="en-US" sz="2800" dirty="0"/>
            </a:br>
            <a:r>
              <a:rPr lang="en-US" sz="2000" dirty="0"/>
              <a:t>Office hours Tues 2-3pm &amp; 5-6pm, Fri 9-11am in STEM 237E (or by appt)</a:t>
            </a:r>
            <a:br>
              <a:rPr lang="en-US" sz="2000" dirty="0"/>
            </a:br>
            <a:r>
              <a:rPr lang="en-US" sz="2000" dirty="0"/>
              <a:t>Please make an appointment ahead of time if you plan to visit office hours.</a:t>
            </a:r>
            <a:r>
              <a:rPr lang="en-US" sz="1200" dirty="0"/>
              <a:t> </a:t>
            </a:r>
            <a:endParaRPr lang="en-US" sz="2800" dirty="0"/>
          </a:p>
        </p:txBody>
      </p:sp>
      <p:pic>
        <p:nvPicPr>
          <p:cNvPr id="1026" name="Picture 2" descr="http://www.tamusa.edu/brandguide/pnglogos/TAMUSA_final_logo-1.png">
            <a:extLst>
              <a:ext uri="{FF2B5EF4-FFF2-40B4-BE49-F238E27FC236}">
                <a16:creationId xmlns:a16="http://schemas.microsoft.com/office/drawing/2014/main" id="{0730068F-A1ED-5B49-A2DA-C705A9C6B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6214" y="4544291"/>
            <a:ext cx="4015785" cy="231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689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FCE9F54-AE24-C040-B7AD-7D3D0455A516}"/>
              </a:ext>
            </a:extLst>
          </p:cNvPr>
          <p:cNvGraphicFramePr>
            <a:graphicFrameLocks noGrp="1"/>
          </p:cNvGraphicFramePr>
          <p:nvPr>
            <p:extLst>
              <p:ext uri="{D42A27DB-BD31-4B8C-83A1-F6EECF244321}">
                <p14:modId xmlns:p14="http://schemas.microsoft.com/office/powerpoint/2010/main" val="3321589236"/>
              </p:ext>
            </p:extLst>
          </p:nvPr>
        </p:nvGraphicFramePr>
        <p:xfrm>
          <a:off x="304800" y="685800"/>
          <a:ext cx="10977015" cy="3732712"/>
        </p:xfrm>
        <a:graphic>
          <a:graphicData uri="http://schemas.openxmlformats.org/drawingml/2006/table">
            <a:tbl>
              <a:tblPr>
                <a:tableStyleId>{616DA210-FB5B-4158-B5E0-FEB733F419BA}</a:tableStyleId>
              </a:tblPr>
              <a:tblGrid>
                <a:gridCol w="862223">
                  <a:extLst>
                    <a:ext uri="{9D8B030D-6E8A-4147-A177-3AD203B41FA5}">
                      <a16:colId xmlns:a16="http://schemas.microsoft.com/office/drawing/2014/main" val="2224189838"/>
                    </a:ext>
                  </a:extLst>
                </a:gridCol>
                <a:gridCol w="3925677">
                  <a:extLst>
                    <a:ext uri="{9D8B030D-6E8A-4147-A177-3AD203B41FA5}">
                      <a16:colId xmlns:a16="http://schemas.microsoft.com/office/drawing/2014/main" val="4146677930"/>
                    </a:ext>
                  </a:extLst>
                </a:gridCol>
                <a:gridCol w="2034767">
                  <a:extLst>
                    <a:ext uri="{9D8B030D-6E8A-4147-A177-3AD203B41FA5}">
                      <a16:colId xmlns:a16="http://schemas.microsoft.com/office/drawing/2014/main" val="1748679861"/>
                    </a:ext>
                  </a:extLst>
                </a:gridCol>
                <a:gridCol w="4154348">
                  <a:extLst>
                    <a:ext uri="{9D8B030D-6E8A-4147-A177-3AD203B41FA5}">
                      <a16:colId xmlns:a16="http://schemas.microsoft.com/office/drawing/2014/main" val="3561262236"/>
                    </a:ext>
                  </a:extLst>
                </a:gridCol>
              </a:tblGrid>
              <a:tr h="200297">
                <a:tc>
                  <a:txBody>
                    <a:bodyPr/>
                    <a:lstStyle/>
                    <a:p>
                      <a:pPr algn="ctr" fontAlgn="ctr"/>
                      <a:r>
                        <a:rPr lang="en-US" sz="2000" u="none" strike="noStrike" dirty="0">
                          <a:effectLst/>
                        </a:rPr>
                        <a:t>Date</a:t>
                      </a:r>
                      <a:endParaRPr lang="en-US" sz="2000" b="1" i="0" u="none" strike="noStrike" dirty="0">
                        <a:solidFill>
                          <a:srgbClr val="000000"/>
                        </a:solidFill>
                        <a:effectLst/>
                        <a:latin typeface="Calibri" panose="020F0502020204030204" pitchFamily="34" charset="0"/>
                      </a:endParaRPr>
                    </a:p>
                  </a:txBody>
                  <a:tcPr marL="9389" marR="9389" marT="9389" marB="0" anchor="ctr">
                    <a:solidFill>
                      <a:schemeClr val="accent2"/>
                    </a:solidFill>
                  </a:tcPr>
                </a:tc>
                <a:tc>
                  <a:txBody>
                    <a:bodyPr/>
                    <a:lstStyle/>
                    <a:p>
                      <a:pPr algn="ctr" fontAlgn="ctr"/>
                      <a:r>
                        <a:rPr lang="en-US" sz="2000" u="none" strike="noStrike" dirty="0">
                          <a:effectLst/>
                        </a:rPr>
                        <a:t>Topic (reading)</a:t>
                      </a:r>
                      <a:endParaRPr lang="en-US" sz="2000" b="1" i="0" u="none" strike="noStrike" dirty="0">
                        <a:solidFill>
                          <a:srgbClr val="000000"/>
                        </a:solidFill>
                        <a:effectLst/>
                        <a:latin typeface="Calibri" panose="020F0502020204030204" pitchFamily="34" charset="0"/>
                      </a:endParaRPr>
                    </a:p>
                  </a:txBody>
                  <a:tcPr marL="9389" marR="9389" marT="9389" marB="0" anchor="ctr">
                    <a:solidFill>
                      <a:schemeClr val="accent2"/>
                    </a:solidFill>
                  </a:tcPr>
                </a:tc>
                <a:tc>
                  <a:txBody>
                    <a:bodyPr/>
                    <a:lstStyle/>
                    <a:p>
                      <a:pPr algn="ctr" fontAlgn="ctr"/>
                      <a:r>
                        <a:rPr lang="en-US" sz="2000" u="none" strike="noStrike" dirty="0">
                          <a:effectLst/>
                        </a:rPr>
                        <a:t>Due</a:t>
                      </a:r>
                      <a:endParaRPr lang="en-US" sz="2000" b="1" i="0" u="none" strike="noStrike" dirty="0">
                        <a:solidFill>
                          <a:srgbClr val="000000"/>
                        </a:solidFill>
                        <a:effectLst/>
                        <a:latin typeface="Calibri" panose="020F0502020204030204" pitchFamily="34" charset="0"/>
                      </a:endParaRPr>
                    </a:p>
                  </a:txBody>
                  <a:tcPr marL="9389" marR="9389" marT="9389" marB="0" anchor="ctr">
                    <a:solidFill>
                      <a:schemeClr val="accent2"/>
                    </a:solidFill>
                  </a:tcPr>
                </a:tc>
                <a:tc>
                  <a:txBody>
                    <a:bodyPr/>
                    <a:lstStyle/>
                    <a:p>
                      <a:pPr algn="ctr" fontAlgn="b"/>
                      <a:r>
                        <a:rPr lang="en-US" sz="2000" u="none" strike="noStrike" dirty="0">
                          <a:effectLst/>
                        </a:rPr>
                        <a:t>Also Due</a:t>
                      </a:r>
                      <a:endParaRPr lang="en-US" sz="2000" b="1" i="0" u="none" strike="noStrike" dirty="0">
                        <a:solidFill>
                          <a:srgbClr val="000000"/>
                        </a:solidFill>
                        <a:effectLst/>
                        <a:latin typeface="Calibri" panose="020F0502020204030204" pitchFamily="34" charset="0"/>
                      </a:endParaRPr>
                    </a:p>
                  </a:txBody>
                  <a:tcPr marL="9389" marR="9389" marT="9389" marB="0" anchor="b">
                    <a:solidFill>
                      <a:schemeClr val="accent2"/>
                    </a:solidFill>
                  </a:tcPr>
                </a:tc>
                <a:extLst>
                  <a:ext uri="{0D108BD9-81ED-4DB2-BD59-A6C34878D82A}">
                    <a16:rowId xmlns:a16="http://schemas.microsoft.com/office/drawing/2014/main" val="2087917192"/>
                  </a:ext>
                </a:extLst>
              </a:tr>
              <a:tr h="200297">
                <a:tc>
                  <a:txBody>
                    <a:bodyPr/>
                    <a:lstStyle/>
                    <a:p>
                      <a:pPr algn="ctr" fontAlgn="ctr"/>
                      <a:r>
                        <a:rPr lang="en-US" sz="2000" u="none" strike="noStrike">
                          <a:effectLst/>
                        </a:rPr>
                        <a:t>23-Mar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dirty="0" err="1">
                          <a:effectLst/>
                        </a:rPr>
                        <a:t>Bem</a:t>
                      </a:r>
                      <a:r>
                        <a:rPr lang="en-US" sz="2000" u="none" strike="noStrike" dirty="0">
                          <a:effectLst/>
                        </a:rPr>
                        <a:t> discussion, using memory research</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r>
                        <a:rPr lang="en-US" sz="2000" u="none" strike="noStrike" dirty="0" err="1">
                          <a:effectLst/>
                        </a:rPr>
                        <a:t>Bem</a:t>
                      </a:r>
                      <a:r>
                        <a:rPr lang="en-US" sz="2000" u="none" strike="noStrike" dirty="0">
                          <a:effectLst/>
                        </a:rPr>
                        <a:t> reflection</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r>
                        <a:rPr lang="en-US" sz="2000" u="none" strike="noStrike" dirty="0">
                          <a:effectLst/>
                        </a:rPr>
                        <a:t>Upload your presentation paper</a:t>
                      </a:r>
                      <a:endParaRPr lang="en-US" sz="2000" b="0" i="0" u="none" strike="noStrike" dirty="0">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1159000947"/>
                  </a:ext>
                </a:extLst>
              </a:tr>
              <a:tr h="200297">
                <a:tc>
                  <a:txBody>
                    <a:bodyPr/>
                    <a:lstStyle/>
                    <a:p>
                      <a:pPr algn="ctr" fontAlgn="ctr"/>
                      <a:r>
                        <a:rPr lang="en-US" sz="2000" u="none" strike="noStrike" dirty="0">
                          <a:effectLst/>
                        </a:rPr>
                        <a:t>30-Mar</a:t>
                      </a:r>
                      <a:endParaRPr lang="en-US" sz="2000" b="1" i="0" u="none" strike="noStrike" dirty="0">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A&amp;M Degree plan advice, career services</a:t>
                      </a:r>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3347931771"/>
                  </a:ext>
                </a:extLst>
              </a:tr>
              <a:tr h="200297">
                <a:tc>
                  <a:txBody>
                    <a:bodyPr/>
                    <a:lstStyle/>
                    <a:p>
                      <a:pPr algn="ctr" fontAlgn="ctr"/>
                      <a:r>
                        <a:rPr lang="en-US" sz="2000" u="none" strike="noStrike">
                          <a:effectLst/>
                        </a:rPr>
                        <a:t>6-Apr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No lecture, spend week watching presentations</a:t>
                      </a:r>
                      <a:endParaRPr lang="en-US" sz="2000" b="0" i="0" u="none" strike="noStrike">
                        <a:solidFill>
                          <a:srgbClr val="000000"/>
                        </a:solidFill>
                        <a:effectLst/>
                        <a:latin typeface="Calibri" panose="020F0502020204030204" pitchFamily="34" charset="0"/>
                      </a:endParaRPr>
                    </a:p>
                  </a:txBody>
                  <a:tcPr marL="9389" marR="9389" marT="9389" marB="0" anchor="b"/>
                </a:tc>
                <a:tc gridSpan="2">
                  <a:txBody>
                    <a:bodyPr/>
                    <a:lstStyle/>
                    <a:p>
                      <a:pPr algn="ctr" fontAlgn="b"/>
                      <a:r>
                        <a:rPr lang="en-US" sz="2000" u="none" strike="noStrike" dirty="0">
                          <a:effectLst/>
                        </a:rPr>
                        <a:t>Article presentation slides, audio, questions</a:t>
                      </a:r>
                      <a:endParaRPr lang="en-US" sz="2000" b="0" i="0" u="none" strike="noStrike" dirty="0">
                        <a:solidFill>
                          <a:srgbClr val="000000"/>
                        </a:solidFill>
                        <a:effectLst/>
                        <a:latin typeface="Calibri" panose="020F0502020204030204" pitchFamily="34" charset="0"/>
                      </a:endParaRPr>
                    </a:p>
                  </a:txBody>
                  <a:tcPr marL="9389" marR="9389" marT="9389" marB="0" anchor="b"/>
                </a:tc>
                <a:tc hMerge="1">
                  <a:txBody>
                    <a:bodyPr/>
                    <a:lstStyle/>
                    <a:p>
                      <a:endParaRPr lang="en-US"/>
                    </a:p>
                  </a:txBody>
                  <a:tcPr/>
                </a:tc>
                <a:extLst>
                  <a:ext uri="{0D108BD9-81ED-4DB2-BD59-A6C34878D82A}">
                    <a16:rowId xmlns:a16="http://schemas.microsoft.com/office/drawing/2014/main" val="3247959866"/>
                  </a:ext>
                </a:extLst>
              </a:tr>
              <a:tr h="200297">
                <a:tc>
                  <a:txBody>
                    <a:bodyPr/>
                    <a:lstStyle/>
                    <a:p>
                      <a:pPr algn="ctr" fontAlgn="ctr"/>
                      <a:r>
                        <a:rPr lang="en-US" sz="2000" u="none" strike="noStrike">
                          <a:effectLst/>
                        </a:rPr>
                        <a:t>13-Apr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Simmons et al (2011)</a:t>
                      </a:r>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r>
                        <a:rPr lang="en-US" sz="2000" u="none" strike="noStrike" dirty="0">
                          <a:effectLst/>
                        </a:rPr>
                        <a:t>Presentation quiz</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r>
                        <a:rPr lang="en-US" sz="2000" u="none" strike="noStrike" dirty="0">
                          <a:effectLst/>
                        </a:rPr>
                        <a:t>Reflection 2</a:t>
                      </a:r>
                      <a:endParaRPr lang="en-US" sz="2000" b="0" i="0" u="none" strike="noStrike" dirty="0">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3063106869"/>
                  </a:ext>
                </a:extLst>
              </a:tr>
              <a:tr h="200297">
                <a:tc>
                  <a:txBody>
                    <a:bodyPr/>
                    <a:lstStyle/>
                    <a:p>
                      <a:pPr algn="ctr" fontAlgn="ctr"/>
                      <a:r>
                        <a:rPr lang="en-US" sz="2000" u="none" strike="noStrike">
                          <a:effectLst/>
                        </a:rPr>
                        <a:t>20-Apr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Problems in Psych (NYT &amp; 538 PDF's)</a:t>
                      </a:r>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790790513"/>
                  </a:ext>
                </a:extLst>
              </a:tr>
              <a:tr h="200297">
                <a:tc>
                  <a:txBody>
                    <a:bodyPr/>
                    <a:lstStyle/>
                    <a:p>
                      <a:pPr algn="ctr" fontAlgn="ctr"/>
                      <a:r>
                        <a:rPr lang="en-US" sz="2000" u="none" strike="noStrike">
                          <a:effectLst/>
                        </a:rPr>
                        <a:t>27-Apr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Myths about working with a psych degree</a:t>
                      </a:r>
                      <a:endParaRPr lang="en-US" sz="2000" b="0" i="0" u="none" strike="noStrike">
                        <a:solidFill>
                          <a:srgbClr val="000000"/>
                        </a:solidFill>
                        <a:effectLst/>
                        <a:latin typeface="Calibri" panose="020F0502020204030204" pitchFamily="34" charset="0"/>
                      </a:endParaRPr>
                    </a:p>
                  </a:txBody>
                  <a:tcPr marL="9389" marR="9389" marT="9389" marB="0" anchor="b"/>
                </a:tc>
                <a:tc gridSpan="2">
                  <a:txBody>
                    <a:bodyPr/>
                    <a:lstStyle/>
                    <a:p>
                      <a:pPr algn="ctr" fontAlgn="b"/>
                      <a:r>
                        <a:rPr lang="en-US" sz="2000" u="none" strike="noStrike">
                          <a:effectLst/>
                        </a:rPr>
                        <a:t>Your future presentation slides, audio, questions</a:t>
                      </a:r>
                      <a:endParaRPr lang="en-US" sz="2000" b="0" i="0" u="none" strike="noStrike">
                        <a:solidFill>
                          <a:srgbClr val="000000"/>
                        </a:solidFill>
                        <a:effectLst/>
                        <a:latin typeface="Calibri" panose="020F0502020204030204" pitchFamily="34" charset="0"/>
                      </a:endParaRPr>
                    </a:p>
                  </a:txBody>
                  <a:tcPr marL="9389" marR="9389" marT="9389" marB="0" anchor="b"/>
                </a:tc>
                <a:tc hMerge="1">
                  <a:txBody>
                    <a:bodyPr/>
                    <a:lstStyle/>
                    <a:p>
                      <a:endParaRPr lang="en-US"/>
                    </a:p>
                  </a:txBody>
                  <a:tcPr/>
                </a:tc>
                <a:extLst>
                  <a:ext uri="{0D108BD9-81ED-4DB2-BD59-A6C34878D82A}">
                    <a16:rowId xmlns:a16="http://schemas.microsoft.com/office/drawing/2014/main" val="1056170851"/>
                  </a:ext>
                </a:extLst>
              </a:tr>
              <a:tr h="200297">
                <a:tc>
                  <a:txBody>
                    <a:bodyPr/>
                    <a:lstStyle/>
                    <a:p>
                      <a:pPr algn="ctr" fontAlgn="ctr"/>
                      <a:r>
                        <a:rPr lang="en-US" sz="2000" u="none" strike="noStrike" dirty="0">
                          <a:effectLst/>
                        </a:rPr>
                        <a:t>11-May</a:t>
                      </a:r>
                      <a:endParaRPr lang="en-US" sz="2000" b="1" i="0" u="none" strike="noStrike" dirty="0">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Final exam date</a:t>
                      </a:r>
                      <a:endParaRPr lang="en-US" sz="2000" b="0" i="1" u="none" strike="noStrike">
                        <a:solidFill>
                          <a:srgbClr val="000000"/>
                        </a:solidFill>
                        <a:effectLst/>
                        <a:latin typeface="Calibri" panose="020F0502020204030204" pitchFamily="34" charset="0"/>
                      </a:endParaRPr>
                    </a:p>
                  </a:txBody>
                  <a:tcPr marL="9389" marR="9389" marT="9389" marB="0" anchor="b"/>
                </a:tc>
                <a:tc gridSpan="2">
                  <a:txBody>
                    <a:bodyPr/>
                    <a:lstStyle/>
                    <a:p>
                      <a:pPr algn="ctr" fontAlgn="b"/>
                      <a:r>
                        <a:rPr lang="en-US" sz="2000" u="none" strike="noStrike" dirty="0">
                          <a:effectLst/>
                        </a:rPr>
                        <a:t>Presentation quiz, Final Reflection Paper, take final exam</a:t>
                      </a:r>
                      <a:endParaRPr lang="en-US" sz="2000" b="0" i="0" u="none" strike="noStrike" dirty="0">
                        <a:solidFill>
                          <a:srgbClr val="000000"/>
                        </a:solidFill>
                        <a:effectLst/>
                        <a:latin typeface="Calibri" panose="020F0502020204030204" pitchFamily="34" charset="0"/>
                      </a:endParaRPr>
                    </a:p>
                  </a:txBody>
                  <a:tcPr marL="9389" marR="9389" marT="9389" marB="0" anchor="b"/>
                </a:tc>
                <a:tc hMerge="1">
                  <a:txBody>
                    <a:bodyPr/>
                    <a:lstStyle/>
                    <a:p>
                      <a:endParaRPr lang="en-US"/>
                    </a:p>
                  </a:txBody>
                  <a:tcPr/>
                </a:tc>
                <a:extLst>
                  <a:ext uri="{0D108BD9-81ED-4DB2-BD59-A6C34878D82A}">
                    <a16:rowId xmlns:a16="http://schemas.microsoft.com/office/drawing/2014/main" val="1265059037"/>
                  </a:ext>
                </a:extLst>
              </a:tr>
            </a:tbl>
          </a:graphicData>
        </a:graphic>
      </p:graphicFrame>
    </p:spTree>
    <p:extLst>
      <p:ext uri="{BB962C8B-B14F-4D97-AF65-F5344CB8AC3E}">
        <p14:creationId xmlns:p14="http://schemas.microsoft.com/office/powerpoint/2010/main" val="1100187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Outcomes </a:t>
            </a:r>
          </a:p>
        </p:txBody>
      </p:sp>
      <p:sp>
        <p:nvSpPr>
          <p:cNvPr id="3" name="Content Placeholder 2"/>
          <p:cNvSpPr>
            <a:spLocks noGrp="1"/>
          </p:cNvSpPr>
          <p:nvPr>
            <p:ph idx="1"/>
          </p:nvPr>
        </p:nvSpPr>
        <p:spPr/>
        <p:txBody>
          <a:bodyPr>
            <a:noAutofit/>
          </a:bodyPr>
          <a:lstStyle/>
          <a:p>
            <a:pPr>
              <a:buNone/>
            </a:pPr>
            <a:r>
              <a:rPr lang="en-US" sz="2200" dirty="0"/>
              <a:t>By the end of today, you will be able to:</a:t>
            </a:r>
          </a:p>
          <a:p>
            <a:pPr lvl="1"/>
            <a:r>
              <a:rPr lang="en-CA" dirty="0"/>
              <a:t>Describe the networked nature of memory</a:t>
            </a:r>
          </a:p>
          <a:p>
            <a:pPr lvl="1"/>
            <a:r>
              <a:rPr lang="en-CA" dirty="0"/>
              <a:t>Use the study methods we outline to learn course material more deeply and retain it longer</a:t>
            </a:r>
          </a:p>
          <a:p>
            <a:pPr lvl="1"/>
            <a:r>
              <a:rPr lang="en-CA" dirty="0"/>
              <a:t>Shout out to Dr. Steve Lindsay, who created parts of this presentation</a:t>
            </a:r>
          </a:p>
        </p:txBody>
      </p:sp>
      <p:pic>
        <p:nvPicPr>
          <p:cNvPr id="4" name="Picture 3" descr="Steve Lindsay"/>
          <p:cNvPicPr>
            <a:picLocks noChangeAspect="1" noChangeArrowheads="1"/>
          </p:cNvPicPr>
          <p:nvPr/>
        </p:nvPicPr>
        <p:blipFill>
          <a:blip r:embed="rId3" cstate="print"/>
          <a:srcRect/>
          <a:stretch>
            <a:fillRect/>
          </a:stretch>
        </p:blipFill>
        <p:spPr bwMode="auto">
          <a:xfrm>
            <a:off x="1729780" y="4621697"/>
            <a:ext cx="1485900" cy="2095501"/>
          </a:xfrm>
          <a:prstGeom prst="rect">
            <a:avLst/>
          </a:prstGeom>
          <a:noFill/>
        </p:spPr>
      </p:pic>
    </p:spTree>
    <p:extLst>
      <p:ext uri="{BB962C8B-B14F-4D97-AF65-F5344CB8AC3E}">
        <p14:creationId xmlns:p14="http://schemas.microsoft.com/office/powerpoint/2010/main" val="89598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Define “Memory”</a:t>
            </a:r>
          </a:p>
        </p:txBody>
      </p:sp>
      <p:sp>
        <p:nvSpPr>
          <p:cNvPr id="3" name="Content Placeholder 2"/>
          <p:cNvSpPr>
            <a:spLocks noGrp="1"/>
          </p:cNvSpPr>
          <p:nvPr>
            <p:ph idx="1"/>
          </p:nvPr>
        </p:nvSpPr>
        <p:spPr/>
        <p:txBody>
          <a:bodyPr/>
          <a:lstStyle/>
          <a:p>
            <a:pPr>
              <a:buNone/>
            </a:pPr>
            <a:r>
              <a:rPr lang="en-US" b="1" dirty="0"/>
              <a:t>Memory</a:t>
            </a:r>
            <a:r>
              <a:rPr lang="en-US" dirty="0"/>
              <a:t> is the faculty of the mind by which information is encoded, stored, and retrieved (Atkinson &amp; </a:t>
            </a:r>
            <a:r>
              <a:rPr lang="en-US" dirty="0" err="1"/>
              <a:t>Shiffrin</a:t>
            </a:r>
            <a:r>
              <a:rPr lang="en-US" dirty="0"/>
              <a:t>, 1968). </a:t>
            </a:r>
          </a:p>
          <a:p>
            <a:pPr>
              <a:buNone/>
            </a:pPr>
            <a:endParaRPr lang="en-US" dirty="0"/>
          </a:p>
          <a:p>
            <a:pPr>
              <a:buNone/>
            </a:pPr>
            <a:endParaRPr lang="en-US" dirty="0"/>
          </a:p>
        </p:txBody>
      </p:sp>
    </p:spTree>
    <p:extLst>
      <p:ext uri="{BB962C8B-B14F-4D97-AF65-F5344CB8AC3E}">
        <p14:creationId xmlns:p14="http://schemas.microsoft.com/office/powerpoint/2010/main" val="1830865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91534" y="494798"/>
            <a:ext cx="6698466" cy="1143000"/>
          </a:xfrm>
        </p:spPr>
        <p:txBody>
          <a:bodyPr>
            <a:normAutofit/>
          </a:bodyPr>
          <a:lstStyle/>
          <a:p>
            <a:r>
              <a:rPr lang="en-US" sz="3200" dirty="0"/>
              <a:t>The Constructive Nature of Memory</a:t>
            </a:r>
          </a:p>
        </p:txBody>
      </p:sp>
      <p:sp>
        <p:nvSpPr>
          <p:cNvPr id="41987" name="Rectangle 3"/>
          <p:cNvSpPr>
            <a:spLocks noGrp="1" noChangeArrowheads="1"/>
          </p:cNvSpPr>
          <p:nvPr>
            <p:ph idx="1"/>
          </p:nvPr>
        </p:nvSpPr>
        <p:spPr>
          <a:xfrm>
            <a:off x="1977647" y="1849439"/>
            <a:ext cx="9048316" cy="4152899"/>
          </a:xfrm>
        </p:spPr>
        <p:txBody>
          <a:bodyPr>
            <a:normAutofit/>
          </a:bodyPr>
          <a:lstStyle/>
          <a:p>
            <a:pPr>
              <a:buNone/>
            </a:pPr>
            <a:r>
              <a:rPr lang="en-US" dirty="0"/>
              <a:t>Memory depends on:</a:t>
            </a:r>
          </a:p>
          <a:p>
            <a:pPr lvl="1"/>
            <a:r>
              <a:rPr lang="en-US" dirty="0"/>
              <a:t>What actually happened</a:t>
            </a:r>
            <a:br>
              <a:rPr lang="en-US" dirty="0"/>
            </a:br>
            <a:r>
              <a:rPr lang="en-US" b="1" dirty="0"/>
              <a:t>plus</a:t>
            </a:r>
          </a:p>
          <a:p>
            <a:pPr lvl="1"/>
            <a:r>
              <a:rPr lang="en-US" dirty="0"/>
              <a:t>Person’s knowledge, experiences, and expectations (CONTEXT)</a:t>
            </a:r>
          </a:p>
          <a:p>
            <a:pPr lvl="1"/>
            <a:endParaRPr lang="en-US" dirty="0"/>
          </a:p>
          <a:p>
            <a:pPr lvl="1"/>
            <a:r>
              <a:rPr lang="en-US" dirty="0"/>
              <a:t>Memory is not replayed like a video, but reconstructed based on multiple pieces of information</a:t>
            </a:r>
          </a:p>
        </p:txBody>
      </p:sp>
    </p:spTree>
    <p:extLst>
      <p:ext uri="{BB962C8B-B14F-4D97-AF65-F5344CB8AC3E}">
        <p14:creationId xmlns:p14="http://schemas.microsoft.com/office/powerpoint/2010/main" val="358091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9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63561" y="152400"/>
            <a:ext cx="5841207" cy="6705600"/>
          </a:xfrm>
        </p:spPr>
      </p:pic>
    </p:spTree>
    <p:extLst>
      <p:ext uri="{BB962C8B-B14F-4D97-AF65-F5344CB8AC3E}">
        <p14:creationId xmlns:p14="http://schemas.microsoft.com/office/powerpoint/2010/main" val="918216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study?</a:t>
            </a:r>
          </a:p>
        </p:txBody>
      </p:sp>
      <p:sp>
        <p:nvSpPr>
          <p:cNvPr id="5" name="Content Placeholder 4">
            <a:extLst>
              <a:ext uri="{FF2B5EF4-FFF2-40B4-BE49-F238E27FC236}">
                <a16:creationId xmlns:a16="http://schemas.microsoft.com/office/drawing/2014/main" id="{FF668F9E-B192-934F-AC4E-884444C44F1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84605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4560" y="242380"/>
            <a:ext cx="7416824" cy="3046988"/>
          </a:xfrm>
          <a:prstGeom prst="rect">
            <a:avLst/>
          </a:prstGeom>
          <a:noFill/>
        </p:spPr>
        <p:txBody>
          <a:bodyPr wrap="square" rtlCol="0">
            <a:spAutoFit/>
          </a:bodyPr>
          <a:lstStyle/>
          <a:p>
            <a:pPr algn="ctr"/>
            <a:r>
              <a:rPr lang="en-CA" sz="2400" dirty="0"/>
              <a:t>Mnemonics</a:t>
            </a:r>
          </a:p>
          <a:p>
            <a:endParaRPr lang="en-CA" sz="2400" dirty="0"/>
          </a:p>
          <a:p>
            <a:r>
              <a:rPr lang="en-CA" sz="2400" dirty="0"/>
              <a:t>Methods for intentional memorization (e.g., shopping list, names, capitals).</a:t>
            </a:r>
          </a:p>
          <a:p>
            <a:endParaRPr lang="en-CA" sz="2400" dirty="0"/>
          </a:p>
          <a:p>
            <a:r>
              <a:rPr lang="en-CA" sz="2400" i="1" dirty="0" err="1"/>
              <a:t>Mnēmonikos</a:t>
            </a:r>
            <a:endParaRPr lang="en-CA" sz="2400" i="1" dirty="0"/>
          </a:p>
          <a:p>
            <a:endParaRPr lang="en-CA" sz="2400" i="1" dirty="0"/>
          </a:p>
          <a:p>
            <a:endParaRPr lang="en-CA" sz="2400" i="1" dirty="0"/>
          </a:p>
        </p:txBody>
      </p:sp>
      <p:pic>
        <p:nvPicPr>
          <p:cNvPr id="2050" name="Picture 2" descr="Nelson Dellis headsho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8088" y="1599477"/>
            <a:ext cx="2095500" cy="24193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0" y="4019160"/>
            <a:ext cx="6400800" cy="1938992"/>
          </a:xfrm>
          <a:prstGeom prst="rect">
            <a:avLst/>
          </a:prstGeom>
          <a:noFill/>
        </p:spPr>
        <p:txBody>
          <a:bodyPr wrap="square" rtlCol="0">
            <a:spAutoFit/>
          </a:bodyPr>
          <a:lstStyle/>
          <a:p>
            <a:r>
              <a:rPr lang="en-CA" sz="2400" dirty="0"/>
              <a:t>Nelson </a:t>
            </a:r>
            <a:r>
              <a:rPr lang="en-CA" sz="2400" dirty="0" err="1"/>
              <a:t>Dellis</a:t>
            </a:r>
            <a:r>
              <a:rPr lang="en-CA" sz="2400" dirty="0"/>
              <a:t>, mnemonist or </a:t>
            </a:r>
          </a:p>
          <a:p>
            <a:r>
              <a:rPr lang="en-CA" sz="2400" dirty="0"/>
              <a:t>memory athlete; can memorize </a:t>
            </a:r>
          </a:p>
          <a:p>
            <a:r>
              <a:rPr lang="en-CA" sz="2400" dirty="0"/>
              <a:t>a deck of cards in a couple of minutes.</a:t>
            </a:r>
          </a:p>
          <a:p>
            <a:r>
              <a:rPr lang="en-CA" sz="2400" dirty="0" err="1"/>
              <a:t>Dellis</a:t>
            </a:r>
            <a:r>
              <a:rPr lang="en-CA" sz="2400" dirty="0"/>
              <a:t> Lecture: </a:t>
            </a:r>
            <a:r>
              <a:rPr lang="en-CA" sz="2400" i="1" dirty="0">
                <a:hlinkClick r:id="rId4"/>
              </a:rPr>
              <a:t>https://www.youtube.com/watch?v=pXYqnEwFohI</a:t>
            </a:r>
            <a:r>
              <a:rPr lang="en-CA" sz="2400" i="1" dirty="0"/>
              <a:t> </a:t>
            </a:r>
          </a:p>
        </p:txBody>
      </p:sp>
    </p:spTree>
    <p:extLst>
      <p:ext uri="{BB962C8B-B14F-4D97-AF65-F5344CB8AC3E}">
        <p14:creationId xmlns:p14="http://schemas.microsoft.com/office/powerpoint/2010/main" val="1976532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050C69-8619-3F4E-B3E1-67A7E59BB0F3}"/>
              </a:ext>
            </a:extLst>
          </p:cNvPr>
          <p:cNvSpPr txBox="1"/>
          <p:nvPr/>
        </p:nvSpPr>
        <p:spPr>
          <a:xfrm>
            <a:off x="2207568" y="5949280"/>
            <a:ext cx="5976664" cy="369332"/>
          </a:xfrm>
          <a:prstGeom prst="rect">
            <a:avLst/>
          </a:prstGeom>
          <a:noFill/>
        </p:spPr>
        <p:txBody>
          <a:bodyPr wrap="square" rtlCol="0">
            <a:spAutoFit/>
          </a:bodyPr>
          <a:lstStyle/>
          <a:p>
            <a:r>
              <a:rPr lang="en-CA" dirty="0"/>
              <a:t>See what you can do:  Memorize the following words in order.</a:t>
            </a:r>
          </a:p>
        </p:txBody>
      </p:sp>
      <p:pic>
        <p:nvPicPr>
          <p:cNvPr id="3" name="Picture 2" descr="Nelson Dellis headshot.jpg">
            <a:extLst>
              <a:ext uri="{FF2B5EF4-FFF2-40B4-BE49-F238E27FC236}">
                <a16:creationId xmlns:a16="http://schemas.microsoft.com/office/drawing/2014/main" id="{AEBA0900-E212-6C42-B0C4-6FA154A5B8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8088" y="1599477"/>
            <a:ext cx="2095500" cy="241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17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2639616" y="836713"/>
            <a:ext cx="3240360" cy="5262979"/>
          </a:xfrm>
          <a:prstGeom prst="rect">
            <a:avLst/>
          </a:prstGeom>
          <a:noFill/>
        </p:spPr>
        <p:txBody>
          <a:bodyPr wrap="square" rtlCol="0">
            <a:spAutoFit/>
          </a:bodyPr>
          <a:lstStyle/>
          <a:p>
            <a:r>
              <a:rPr lang="en-CA" sz="2400" dirty="0"/>
              <a:t>Bicycle</a:t>
            </a:r>
          </a:p>
          <a:p>
            <a:r>
              <a:rPr lang="en-CA" sz="2400" dirty="0"/>
              <a:t>Cow</a:t>
            </a:r>
          </a:p>
          <a:p>
            <a:r>
              <a:rPr lang="en-CA" sz="2400" dirty="0"/>
              <a:t>Fence</a:t>
            </a:r>
          </a:p>
          <a:p>
            <a:r>
              <a:rPr lang="en-CA" sz="2400" dirty="0"/>
              <a:t>Computer</a:t>
            </a:r>
          </a:p>
          <a:p>
            <a:r>
              <a:rPr lang="en-CA" sz="2400" dirty="0"/>
              <a:t>Acorn</a:t>
            </a:r>
          </a:p>
          <a:p>
            <a:r>
              <a:rPr lang="en-CA" sz="2400" dirty="0"/>
              <a:t>Shoe</a:t>
            </a:r>
          </a:p>
          <a:p>
            <a:r>
              <a:rPr lang="en-CA" sz="2400" dirty="0"/>
              <a:t>Nose</a:t>
            </a:r>
          </a:p>
          <a:p>
            <a:r>
              <a:rPr lang="en-CA" sz="2400" dirty="0"/>
              <a:t>Cake</a:t>
            </a:r>
          </a:p>
          <a:p>
            <a:r>
              <a:rPr lang="en-CA" sz="2400" dirty="0"/>
              <a:t>Water</a:t>
            </a:r>
          </a:p>
          <a:p>
            <a:r>
              <a:rPr lang="en-CA" sz="2400" dirty="0"/>
              <a:t>Lion</a:t>
            </a:r>
          </a:p>
          <a:p>
            <a:r>
              <a:rPr lang="en-CA" sz="2400" dirty="0"/>
              <a:t>Tuxedo</a:t>
            </a:r>
          </a:p>
          <a:p>
            <a:r>
              <a:rPr lang="en-CA" sz="2400" dirty="0"/>
              <a:t>Onion</a:t>
            </a:r>
          </a:p>
          <a:p>
            <a:r>
              <a:rPr lang="en-CA" sz="2400" dirty="0"/>
              <a:t>Comb</a:t>
            </a:r>
          </a:p>
          <a:p>
            <a:r>
              <a:rPr lang="en-CA" sz="2400" dirty="0"/>
              <a:t>Halo</a:t>
            </a:r>
          </a:p>
        </p:txBody>
      </p:sp>
    </p:spTree>
    <p:extLst>
      <p:ext uri="{BB962C8B-B14F-4D97-AF65-F5344CB8AC3E}">
        <p14:creationId xmlns:p14="http://schemas.microsoft.com/office/powerpoint/2010/main" val="245207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496235" y="1180354"/>
            <a:ext cx="2095574" cy="646331"/>
          </a:xfrm>
          <a:prstGeom prst="rect">
            <a:avLst/>
          </a:prstGeom>
          <a:noFill/>
        </p:spPr>
        <p:txBody>
          <a:bodyPr wrap="none" rtlCol="0">
            <a:spAutoFit/>
          </a:bodyPr>
          <a:lstStyle/>
          <a:p>
            <a:r>
              <a:rPr lang="en-US" dirty="0"/>
              <a:t>Recall what you can.</a:t>
            </a:r>
          </a:p>
          <a:p>
            <a:endParaRPr lang="en-US" dirty="0"/>
          </a:p>
        </p:txBody>
      </p:sp>
    </p:spTree>
    <p:extLst>
      <p:ext uri="{BB962C8B-B14F-4D97-AF65-F5344CB8AC3E}">
        <p14:creationId xmlns:p14="http://schemas.microsoft.com/office/powerpoint/2010/main" val="1387046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2639616" y="836713"/>
            <a:ext cx="3240360" cy="5262979"/>
          </a:xfrm>
          <a:prstGeom prst="rect">
            <a:avLst/>
          </a:prstGeom>
          <a:noFill/>
        </p:spPr>
        <p:txBody>
          <a:bodyPr wrap="square" rtlCol="0">
            <a:spAutoFit/>
          </a:bodyPr>
          <a:lstStyle/>
          <a:p>
            <a:r>
              <a:rPr lang="en-CA" sz="2400" dirty="0"/>
              <a:t>Bicycle</a:t>
            </a:r>
          </a:p>
          <a:p>
            <a:r>
              <a:rPr lang="en-CA" sz="2400" dirty="0"/>
              <a:t>Cow</a:t>
            </a:r>
          </a:p>
          <a:p>
            <a:r>
              <a:rPr lang="en-CA" sz="2400" dirty="0"/>
              <a:t>Fence</a:t>
            </a:r>
          </a:p>
          <a:p>
            <a:r>
              <a:rPr lang="en-CA" sz="2400" dirty="0"/>
              <a:t>Computer</a:t>
            </a:r>
          </a:p>
          <a:p>
            <a:r>
              <a:rPr lang="en-CA" sz="2400" dirty="0"/>
              <a:t>Acorn</a:t>
            </a:r>
          </a:p>
          <a:p>
            <a:r>
              <a:rPr lang="en-CA" sz="2400" dirty="0"/>
              <a:t>Shoe</a:t>
            </a:r>
          </a:p>
          <a:p>
            <a:r>
              <a:rPr lang="en-CA" sz="2400" dirty="0"/>
              <a:t>Nose</a:t>
            </a:r>
          </a:p>
          <a:p>
            <a:r>
              <a:rPr lang="en-CA" sz="2400" dirty="0"/>
              <a:t>Cake</a:t>
            </a:r>
          </a:p>
          <a:p>
            <a:r>
              <a:rPr lang="en-CA" sz="2400" dirty="0"/>
              <a:t>Water</a:t>
            </a:r>
          </a:p>
          <a:p>
            <a:r>
              <a:rPr lang="en-CA" sz="2400" dirty="0"/>
              <a:t>Lion</a:t>
            </a:r>
          </a:p>
          <a:p>
            <a:r>
              <a:rPr lang="en-CA" sz="2400" dirty="0"/>
              <a:t>Tuxedo</a:t>
            </a:r>
          </a:p>
          <a:p>
            <a:r>
              <a:rPr lang="en-CA" sz="2400" dirty="0"/>
              <a:t>Onion</a:t>
            </a:r>
          </a:p>
          <a:p>
            <a:r>
              <a:rPr lang="en-CA" sz="2400" dirty="0"/>
              <a:t>Comb</a:t>
            </a:r>
          </a:p>
          <a:p>
            <a:r>
              <a:rPr lang="en-CA" sz="2400" dirty="0"/>
              <a:t>Halo</a:t>
            </a:r>
          </a:p>
        </p:txBody>
      </p:sp>
      <p:sp>
        <p:nvSpPr>
          <p:cNvPr id="3" name="Rectangle 2"/>
          <p:cNvSpPr/>
          <p:nvPr/>
        </p:nvSpPr>
        <p:spPr>
          <a:xfrm>
            <a:off x="5199530" y="797510"/>
            <a:ext cx="4572000" cy="2308324"/>
          </a:xfrm>
          <a:prstGeom prst="rect">
            <a:avLst/>
          </a:prstGeom>
        </p:spPr>
        <p:txBody>
          <a:bodyPr>
            <a:spAutoFit/>
          </a:bodyPr>
          <a:lstStyle/>
          <a:p>
            <a:endParaRPr lang="en-US" sz="2400" dirty="0"/>
          </a:p>
          <a:p>
            <a:r>
              <a:rPr lang="en-US" sz="2400" dirty="0"/>
              <a:t>How many did you remember?</a:t>
            </a:r>
          </a:p>
          <a:p>
            <a:pPr marL="342900" indent="-342900">
              <a:buAutoNum type="alphaUcPeriod"/>
            </a:pPr>
            <a:r>
              <a:rPr lang="en-US" sz="2400" dirty="0"/>
              <a:t>&lt;5</a:t>
            </a:r>
          </a:p>
          <a:p>
            <a:pPr marL="342900" indent="-342900">
              <a:buAutoNum type="alphaUcPeriod"/>
            </a:pPr>
            <a:r>
              <a:rPr lang="en-US" sz="2400" dirty="0"/>
              <a:t>5-9</a:t>
            </a:r>
          </a:p>
          <a:p>
            <a:pPr marL="342900" indent="-342900">
              <a:buAutoNum type="alphaUcPeriod"/>
            </a:pPr>
            <a:r>
              <a:rPr lang="en-US" sz="2400" dirty="0"/>
              <a:t>9+</a:t>
            </a:r>
          </a:p>
          <a:p>
            <a:pPr marL="342900" indent="-342900">
              <a:buAutoNum type="alphaUcPeriod"/>
            </a:pPr>
            <a:r>
              <a:rPr lang="en-US" sz="2400" dirty="0"/>
              <a:t>All</a:t>
            </a:r>
          </a:p>
        </p:txBody>
      </p:sp>
    </p:spTree>
    <p:extLst>
      <p:ext uri="{BB962C8B-B14F-4D97-AF65-F5344CB8AC3E}">
        <p14:creationId xmlns:p14="http://schemas.microsoft.com/office/powerpoint/2010/main" val="314008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8/8b/GSER.jpg/250px-GS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7808" y="188641"/>
            <a:ext cx="3528392" cy="27521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17346" y="3140968"/>
            <a:ext cx="8650599" cy="1938992"/>
          </a:xfrm>
          <a:prstGeom prst="rect">
            <a:avLst/>
          </a:prstGeom>
          <a:noFill/>
        </p:spPr>
        <p:txBody>
          <a:bodyPr wrap="square" rtlCol="0">
            <a:spAutoFit/>
          </a:bodyPr>
          <a:lstStyle/>
          <a:p>
            <a:r>
              <a:rPr lang="en-CA" sz="2400" dirty="0"/>
              <a:t>Memory athletes such as Nelson </a:t>
            </a:r>
            <a:r>
              <a:rPr lang="en-CA" sz="2400" dirty="0" err="1"/>
              <a:t>Dellis</a:t>
            </a:r>
            <a:r>
              <a:rPr lang="en-CA" sz="2400" dirty="0"/>
              <a:t> or Clemens Mayer (middle) can listen to a random list of hundreds of words presented at a 1-s rate and recall them in order.</a:t>
            </a:r>
          </a:p>
          <a:p>
            <a:endParaRPr lang="en-CA" sz="2400" dirty="0"/>
          </a:p>
          <a:p>
            <a:r>
              <a:rPr lang="en-CA" sz="2400" dirty="0"/>
              <a:t>Had +/- average memories before they began training.</a:t>
            </a:r>
          </a:p>
        </p:txBody>
      </p:sp>
    </p:spTree>
    <p:extLst>
      <p:ext uri="{BB962C8B-B14F-4D97-AF65-F5344CB8AC3E}">
        <p14:creationId xmlns:p14="http://schemas.microsoft.com/office/powerpoint/2010/main" val="365457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9696" y="620689"/>
            <a:ext cx="4320480" cy="646331"/>
          </a:xfrm>
          <a:prstGeom prst="rect">
            <a:avLst/>
          </a:prstGeom>
          <a:noFill/>
        </p:spPr>
        <p:txBody>
          <a:bodyPr wrap="square" rtlCol="0">
            <a:spAutoFit/>
          </a:bodyPr>
          <a:lstStyle/>
          <a:p>
            <a:r>
              <a:rPr lang="en-CA" dirty="0"/>
              <a:t>Steve </a:t>
            </a:r>
            <a:r>
              <a:rPr lang="en-CA" dirty="0" err="1"/>
              <a:t>Falloon’s</a:t>
            </a:r>
            <a:r>
              <a:rPr lang="en-CA" dirty="0"/>
              <a:t> digit span went from 8 to 80 with practice/strategy.</a:t>
            </a:r>
          </a:p>
        </p:txBody>
      </p:sp>
      <p:pic>
        <p:nvPicPr>
          <p:cNvPr id="5" name="Picture 4" descr="Picture1.png"/>
          <p:cNvPicPr>
            <a:picLocks noChangeAspect="1"/>
          </p:cNvPicPr>
          <p:nvPr/>
        </p:nvPicPr>
        <p:blipFill>
          <a:blip r:embed="rId3"/>
          <a:stretch>
            <a:fillRect/>
          </a:stretch>
        </p:blipFill>
        <p:spPr>
          <a:xfrm>
            <a:off x="1467383" y="146575"/>
            <a:ext cx="8899425" cy="6564850"/>
          </a:xfrm>
          <a:prstGeom prst="rect">
            <a:avLst/>
          </a:prstGeom>
        </p:spPr>
      </p:pic>
    </p:spTree>
    <p:extLst>
      <p:ext uri="{BB962C8B-B14F-4D97-AF65-F5344CB8AC3E}">
        <p14:creationId xmlns:p14="http://schemas.microsoft.com/office/powerpoint/2010/main" val="1914281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3D7F-BCC5-0547-8A49-D9DD6030C8B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FAB373A-7AD0-9245-A7A4-EB2015197AC6}"/>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A50DF36-3E94-9A4E-8B7F-BFC8EE00209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793516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3712" y="116633"/>
            <a:ext cx="5256584" cy="461665"/>
          </a:xfrm>
          <a:prstGeom prst="rect">
            <a:avLst/>
          </a:prstGeom>
          <a:noFill/>
        </p:spPr>
        <p:txBody>
          <a:bodyPr wrap="square" rtlCol="0">
            <a:spAutoFit/>
          </a:bodyPr>
          <a:lstStyle/>
          <a:p>
            <a:pPr algn="ctr"/>
            <a:r>
              <a:rPr lang="en-CA" sz="2400" dirty="0"/>
              <a:t>Method of Loci (aka Memory Palace)</a:t>
            </a:r>
          </a:p>
        </p:txBody>
      </p:sp>
      <p:sp>
        <p:nvSpPr>
          <p:cNvPr id="3" name="TextBox 2"/>
          <p:cNvSpPr txBox="1"/>
          <p:nvPr/>
        </p:nvSpPr>
        <p:spPr>
          <a:xfrm>
            <a:off x="1631504" y="620689"/>
            <a:ext cx="6521896" cy="5262979"/>
          </a:xfrm>
          <a:prstGeom prst="rect">
            <a:avLst/>
          </a:prstGeom>
          <a:noFill/>
        </p:spPr>
        <p:txBody>
          <a:bodyPr wrap="square" rtlCol="0">
            <a:spAutoFit/>
          </a:bodyPr>
          <a:lstStyle/>
          <a:p>
            <a:r>
              <a:rPr lang="en-CA" sz="2400" dirty="0"/>
              <a:t>Developed by ancient Greeks.</a:t>
            </a:r>
          </a:p>
          <a:p>
            <a:endParaRPr lang="en-CA" sz="2400" dirty="0"/>
          </a:p>
          <a:p>
            <a:r>
              <a:rPr lang="en-CA" sz="2400" dirty="0"/>
              <a:t>1.  Select a highly familiar pathway that has a large number of salient landmarks (e.g., a tour of your childhood home from basement door to attic).  Over a period of days or weeks, utterly master that pathway, landmark by landmark, rock solid.</a:t>
            </a:r>
          </a:p>
          <a:p>
            <a:endParaRPr lang="en-CA" sz="2400" dirty="0"/>
          </a:p>
          <a:p>
            <a:r>
              <a:rPr lang="en-CA" sz="2400" dirty="0"/>
              <a:t>2. To memorize list, form vivid, distinctive multi-sensory image of first item interacting with first landmark of your pathway.   Then form image of second item interacting with second landmark, etc.</a:t>
            </a:r>
          </a:p>
          <a:p>
            <a:endParaRPr lang="en-CA" sz="2400" dirty="0"/>
          </a:p>
          <a:p>
            <a:r>
              <a:rPr lang="en-CA" sz="2400" dirty="0"/>
              <a:t>3. To recall, mentally traverse the pathway.</a:t>
            </a:r>
          </a:p>
        </p:txBody>
      </p:sp>
      <p:pic>
        <p:nvPicPr>
          <p:cNvPr id="5" name="Picture 2" descr="mnemosyne_Rossetti.jpg"/>
          <p:cNvPicPr>
            <a:picLocks noChangeAspect="1"/>
          </p:cNvPicPr>
          <p:nvPr/>
        </p:nvPicPr>
        <p:blipFill>
          <a:blip r:embed="rId3" cstate="print"/>
          <a:srcRect/>
          <a:stretch>
            <a:fillRect/>
          </a:stretch>
        </p:blipFill>
        <p:spPr bwMode="auto">
          <a:xfrm>
            <a:off x="8153400" y="908720"/>
            <a:ext cx="2060352" cy="4269962"/>
          </a:xfrm>
          <a:prstGeom prst="rect">
            <a:avLst/>
          </a:prstGeom>
          <a:noFill/>
          <a:ln w="9525">
            <a:noFill/>
            <a:miter lim="800000"/>
            <a:headEnd/>
            <a:tailEnd/>
          </a:ln>
        </p:spPr>
      </p:pic>
      <p:sp>
        <p:nvSpPr>
          <p:cNvPr id="6" name="Rectangle 5"/>
          <p:cNvSpPr/>
          <p:nvPr/>
        </p:nvSpPr>
        <p:spPr>
          <a:xfrm>
            <a:off x="8022574" y="5178682"/>
            <a:ext cx="2322004" cy="923330"/>
          </a:xfrm>
          <a:prstGeom prst="rect">
            <a:avLst/>
          </a:prstGeom>
          <a:solidFill>
            <a:srgbClr val="FFFFFF"/>
          </a:solidFill>
        </p:spPr>
        <p:txBody>
          <a:bodyPr wrap="square">
            <a:spAutoFit/>
          </a:bodyPr>
          <a:lstStyle/>
          <a:p>
            <a:pPr algn="ctr"/>
            <a:r>
              <a:rPr lang="en-US" dirty="0" err="1"/>
              <a:t>Mnemoscene</a:t>
            </a:r>
            <a:r>
              <a:rPr lang="en-US" dirty="0"/>
              <a:t>, goddess of memory</a:t>
            </a:r>
          </a:p>
          <a:p>
            <a:pPr algn="ctr"/>
            <a:r>
              <a:rPr lang="en-US" dirty="0"/>
              <a:t>(Rossetti)</a:t>
            </a:r>
          </a:p>
        </p:txBody>
      </p:sp>
    </p:spTree>
    <p:extLst>
      <p:ext uri="{BB962C8B-B14F-4D97-AF65-F5344CB8AC3E}">
        <p14:creationId xmlns:p14="http://schemas.microsoft.com/office/powerpoint/2010/main" val="1170918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2C74-A323-CD48-A763-C0DBCF83374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CDC1920-FDF1-1949-8884-C30BA89E137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A338AE7C-D5DE-AD41-873B-D91FF32CA1C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46582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8803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2015359" y="332656"/>
            <a:ext cx="2304256" cy="6001642"/>
          </a:xfrm>
          <a:prstGeom prst="rect">
            <a:avLst/>
          </a:prstGeom>
          <a:noFill/>
        </p:spPr>
        <p:txBody>
          <a:bodyPr wrap="square" rtlCol="0">
            <a:spAutoFit/>
          </a:bodyPr>
          <a:lstStyle/>
          <a:p>
            <a:r>
              <a:rPr lang="en-CA" sz="2400" dirty="0"/>
              <a:t>Giraffe</a:t>
            </a:r>
          </a:p>
          <a:p>
            <a:r>
              <a:rPr lang="en-CA" sz="2400" dirty="0"/>
              <a:t>Foot</a:t>
            </a:r>
          </a:p>
          <a:p>
            <a:r>
              <a:rPr lang="en-CA" sz="2400" dirty="0"/>
              <a:t>Harp</a:t>
            </a:r>
          </a:p>
          <a:p>
            <a:r>
              <a:rPr lang="en-CA" sz="2400" dirty="0"/>
              <a:t>Apple</a:t>
            </a:r>
          </a:p>
          <a:p>
            <a:r>
              <a:rPr lang="en-CA" sz="2400" dirty="0"/>
              <a:t>Couch</a:t>
            </a:r>
          </a:p>
          <a:p>
            <a:r>
              <a:rPr lang="en-CA" sz="2400" dirty="0"/>
              <a:t>Rope</a:t>
            </a:r>
          </a:p>
          <a:p>
            <a:r>
              <a:rPr lang="en-CA" sz="2400" dirty="0"/>
              <a:t>School</a:t>
            </a:r>
          </a:p>
          <a:p>
            <a:r>
              <a:rPr lang="en-CA" sz="2400" dirty="0"/>
              <a:t>Television</a:t>
            </a:r>
          </a:p>
          <a:p>
            <a:r>
              <a:rPr lang="en-CA" sz="2400" dirty="0"/>
              <a:t>Rose</a:t>
            </a:r>
          </a:p>
          <a:p>
            <a:r>
              <a:rPr lang="en-CA" sz="2400" dirty="0"/>
              <a:t>Cup</a:t>
            </a:r>
          </a:p>
          <a:p>
            <a:r>
              <a:rPr lang="en-CA" sz="2400" dirty="0"/>
              <a:t>Robin</a:t>
            </a:r>
          </a:p>
          <a:p>
            <a:r>
              <a:rPr lang="en-CA" sz="2400" dirty="0"/>
              <a:t>Steak</a:t>
            </a:r>
          </a:p>
          <a:p>
            <a:r>
              <a:rPr lang="en-CA" sz="2400" dirty="0"/>
              <a:t>Sombrero</a:t>
            </a:r>
          </a:p>
          <a:p>
            <a:r>
              <a:rPr lang="en-CA" sz="2400" dirty="0"/>
              <a:t>Judge</a:t>
            </a:r>
          </a:p>
          <a:p>
            <a:endParaRPr lang="en-CA" sz="2400" dirty="0"/>
          </a:p>
          <a:p>
            <a:endParaRPr lang="en-CA" sz="2400" dirty="0"/>
          </a:p>
        </p:txBody>
      </p:sp>
    </p:spTree>
    <p:extLst>
      <p:ext uri="{BB962C8B-B14F-4D97-AF65-F5344CB8AC3E}">
        <p14:creationId xmlns:p14="http://schemas.microsoft.com/office/powerpoint/2010/main" val="2159316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959412" y="1045882"/>
            <a:ext cx="2095574" cy="369332"/>
          </a:xfrm>
          <a:prstGeom prst="rect">
            <a:avLst/>
          </a:prstGeom>
          <a:noFill/>
        </p:spPr>
        <p:txBody>
          <a:bodyPr wrap="none" rtlCol="0">
            <a:spAutoFit/>
          </a:bodyPr>
          <a:lstStyle/>
          <a:p>
            <a:r>
              <a:rPr lang="en-US" dirty="0"/>
              <a:t>Recall what you can.</a:t>
            </a:r>
          </a:p>
        </p:txBody>
      </p:sp>
    </p:spTree>
    <p:extLst>
      <p:ext uri="{BB962C8B-B14F-4D97-AF65-F5344CB8AC3E}">
        <p14:creationId xmlns:p14="http://schemas.microsoft.com/office/powerpoint/2010/main" val="2493993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2015359" y="332656"/>
            <a:ext cx="2304256" cy="6001642"/>
          </a:xfrm>
          <a:prstGeom prst="rect">
            <a:avLst/>
          </a:prstGeom>
          <a:noFill/>
        </p:spPr>
        <p:txBody>
          <a:bodyPr wrap="square" rtlCol="0">
            <a:spAutoFit/>
          </a:bodyPr>
          <a:lstStyle/>
          <a:p>
            <a:r>
              <a:rPr lang="en-CA" sz="2400" dirty="0"/>
              <a:t>Giraffe</a:t>
            </a:r>
          </a:p>
          <a:p>
            <a:r>
              <a:rPr lang="en-CA" sz="2400" dirty="0"/>
              <a:t>Foot</a:t>
            </a:r>
          </a:p>
          <a:p>
            <a:r>
              <a:rPr lang="en-CA" sz="2400" dirty="0"/>
              <a:t>Harp</a:t>
            </a:r>
          </a:p>
          <a:p>
            <a:r>
              <a:rPr lang="en-CA" sz="2400" dirty="0"/>
              <a:t>Apple</a:t>
            </a:r>
          </a:p>
          <a:p>
            <a:r>
              <a:rPr lang="en-CA" sz="2400" dirty="0"/>
              <a:t>Couch</a:t>
            </a:r>
          </a:p>
          <a:p>
            <a:r>
              <a:rPr lang="en-CA" sz="2400" dirty="0"/>
              <a:t>Rope</a:t>
            </a:r>
          </a:p>
          <a:p>
            <a:r>
              <a:rPr lang="en-CA" sz="2400" dirty="0"/>
              <a:t>School</a:t>
            </a:r>
          </a:p>
          <a:p>
            <a:r>
              <a:rPr lang="en-CA" sz="2400" dirty="0"/>
              <a:t>Television</a:t>
            </a:r>
          </a:p>
          <a:p>
            <a:r>
              <a:rPr lang="en-CA" sz="2400" dirty="0"/>
              <a:t>Rose</a:t>
            </a:r>
          </a:p>
          <a:p>
            <a:r>
              <a:rPr lang="en-CA" sz="2400" dirty="0"/>
              <a:t>Cup</a:t>
            </a:r>
          </a:p>
          <a:p>
            <a:r>
              <a:rPr lang="en-CA" sz="2400" dirty="0"/>
              <a:t>Robin</a:t>
            </a:r>
          </a:p>
          <a:p>
            <a:r>
              <a:rPr lang="en-CA" sz="2400" dirty="0"/>
              <a:t>Steak</a:t>
            </a:r>
          </a:p>
          <a:p>
            <a:r>
              <a:rPr lang="en-CA" sz="2400" dirty="0"/>
              <a:t>Sombrero</a:t>
            </a:r>
          </a:p>
          <a:p>
            <a:r>
              <a:rPr lang="en-CA" sz="2400" dirty="0"/>
              <a:t>Judge</a:t>
            </a:r>
          </a:p>
          <a:p>
            <a:endParaRPr lang="en-CA" sz="2400" dirty="0"/>
          </a:p>
          <a:p>
            <a:endParaRPr lang="en-CA" sz="2400" dirty="0"/>
          </a:p>
        </p:txBody>
      </p:sp>
      <p:sp>
        <p:nvSpPr>
          <p:cNvPr id="3" name="Rectangle 2"/>
          <p:cNvSpPr/>
          <p:nvPr/>
        </p:nvSpPr>
        <p:spPr>
          <a:xfrm>
            <a:off x="5199530" y="797510"/>
            <a:ext cx="4572000" cy="2308324"/>
          </a:xfrm>
          <a:prstGeom prst="rect">
            <a:avLst/>
          </a:prstGeom>
        </p:spPr>
        <p:txBody>
          <a:bodyPr>
            <a:spAutoFit/>
          </a:bodyPr>
          <a:lstStyle/>
          <a:p>
            <a:endParaRPr lang="en-US" sz="2400" dirty="0"/>
          </a:p>
          <a:p>
            <a:r>
              <a:rPr lang="en-US" sz="2400" dirty="0"/>
              <a:t>How many did you remember?</a:t>
            </a:r>
          </a:p>
          <a:p>
            <a:pPr marL="342900" indent="-342900">
              <a:buAutoNum type="alphaUcPeriod"/>
            </a:pPr>
            <a:r>
              <a:rPr lang="en-US" sz="2400" dirty="0"/>
              <a:t>&lt;5</a:t>
            </a:r>
          </a:p>
          <a:p>
            <a:pPr marL="342900" indent="-342900">
              <a:buAutoNum type="alphaUcPeriod"/>
            </a:pPr>
            <a:r>
              <a:rPr lang="en-US" sz="2400" dirty="0"/>
              <a:t>5-9</a:t>
            </a:r>
          </a:p>
          <a:p>
            <a:pPr marL="342900" indent="-342900">
              <a:buAutoNum type="alphaUcPeriod"/>
            </a:pPr>
            <a:r>
              <a:rPr lang="en-US" sz="2400" dirty="0"/>
              <a:t>9+</a:t>
            </a:r>
          </a:p>
          <a:p>
            <a:pPr marL="342900" indent="-342900">
              <a:buAutoNum type="alphaUcPeriod"/>
            </a:pPr>
            <a:r>
              <a:rPr lang="en-US" sz="2400" dirty="0"/>
              <a:t>All</a:t>
            </a:r>
          </a:p>
        </p:txBody>
      </p:sp>
    </p:spTree>
    <p:extLst>
      <p:ext uri="{BB962C8B-B14F-4D97-AF65-F5344CB8AC3E}">
        <p14:creationId xmlns:p14="http://schemas.microsoft.com/office/powerpoint/2010/main" val="4242563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175254" y="927968"/>
            <a:ext cx="6206747" cy="4031873"/>
          </a:xfrm>
          <a:prstGeom prst="rect">
            <a:avLst/>
          </a:prstGeom>
        </p:spPr>
        <p:txBody>
          <a:bodyPr wrap="square">
            <a:spAutoFit/>
          </a:bodyPr>
          <a:lstStyle/>
          <a:p>
            <a:r>
              <a:rPr lang="en-US" sz="3200" dirty="0"/>
              <a:t>Compare first list to second.</a:t>
            </a:r>
          </a:p>
          <a:p>
            <a:r>
              <a:rPr lang="en-US" sz="3200" dirty="0"/>
              <a:t>Try to remember again next week!</a:t>
            </a:r>
          </a:p>
          <a:p>
            <a:endParaRPr lang="en-US" sz="3200" dirty="0"/>
          </a:p>
          <a:p>
            <a:r>
              <a:rPr lang="en-US" sz="3200" dirty="0"/>
              <a:t>Taking advantage of fact that our minds are set up to remember stories and situations, not lists of facts</a:t>
            </a:r>
          </a:p>
          <a:p>
            <a:r>
              <a:rPr lang="en-US" sz="3200" dirty="0"/>
              <a:t> </a:t>
            </a:r>
          </a:p>
        </p:txBody>
      </p:sp>
    </p:spTree>
    <p:extLst>
      <p:ext uri="{BB962C8B-B14F-4D97-AF65-F5344CB8AC3E}">
        <p14:creationId xmlns:p14="http://schemas.microsoft.com/office/powerpoint/2010/main" val="221198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memory is a network</a:t>
            </a:r>
          </a:p>
        </p:txBody>
      </p:sp>
      <p:sp>
        <p:nvSpPr>
          <p:cNvPr id="3" name="Content Placeholder 2"/>
          <p:cNvSpPr>
            <a:spLocks noGrp="1"/>
          </p:cNvSpPr>
          <p:nvPr>
            <p:ph idx="1"/>
          </p:nvPr>
        </p:nvSpPr>
        <p:spPr/>
        <p:txBody>
          <a:bodyPr>
            <a:normAutofit/>
          </a:bodyPr>
          <a:lstStyle/>
          <a:p>
            <a:pPr>
              <a:buNone/>
            </a:pPr>
            <a:r>
              <a:rPr lang="en-US" dirty="0"/>
              <a:t>When one node is activated, all the nodes it’s connected to become somewhat active</a:t>
            </a:r>
          </a:p>
          <a:p>
            <a:pPr>
              <a:buNone/>
            </a:pPr>
            <a:endParaRPr lang="en-US" dirty="0"/>
          </a:p>
          <a:p>
            <a:pPr>
              <a:buNone/>
            </a:pPr>
            <a:r>
              <a:rPr lang="en-US" dirty="0"/>
              <a:t>This is why recognizing your friend is easier than describing their face to someone, telling a story is easier than regurgitating lists</a:t>
            </a:r>
          </a:p>
          <a:p>
            <a:pPr>
              <a:buNone/>
            </a:pPr>
            <a:endParaRPr lang="en-US" dirty="0"/>
          </a:p>
          <a:p>
            <a:pPr>
              <a:buNone/>
            </a:pPr>
            <a:r>
              <a:rPr lang="en-US" dirty="0"/>
              <a:t>What were you doing three years ago today?</a:t>
            </a:r>
          </a:p>
        </p:txBody>
      </p:sp>
    </p:spTree>
    <p:extLst>
      <p:ext uri="{BB962C8B-B14F-4D97-AF65-F5344CB8AC3E}">
        <p14:creationId xmlns:p14="http://schemas.microsoft.com/office/powerpoint/2010/main" val="410936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5698" y="404665"/>
            <a:ext cx="8424936" cy="6370975"/>
          </a:xfrm>
          <a:prstGeom prst="rect">
            <a:avLst/>
          </a:prstGeom>
          <a:noFill/>
        </p:spPr>
        <p:txBody>
          <a:bodyPr wrap="square" rtlCol="0">
            <a:spAutoFit/>
          </a:bodyPr>
          <a:lstStyle/>
          <a:p>
            <a:r>
              <a:rPr lang="en-CA" sz="2400" dirty="0"/>
              <a:t>Remembering:  </a:t>
            </a:r>
          </a:p>
          <a:p>
            <a:endParaRPr lang="en-CA" sz="2400" dirty="0"/>
          </a:p>
          <a:p>
            <a:r>
              <a:rPr lang="en-CA" sz="2400" dirty="0"/>
              <a:t>Mental time travelling.</a:t>
            </a:r>
          </a:p>
          <a:p>
            <a:endParaRPr lang="en-CA" sz="2400" dirty="0"/>
          </a:p>
          <a:p>
            <a:endParaRPr lang="en-CA" sz="2400" dirty="0"/>
          </a:p>
          <a:p>
            <a:endParaRPr lang="en-CA" sz="2400" dirty="0"/>
          </a:p>
          <a:p>
            <a:endParaRPr lang="en-CA" sz="2400" dirty="0"/>
          </a:p>
          <a:p>
            <a:endParaRPr lang="en-CA" sz="2400" dirty="0"/>
          </a:p>
          <a:p>
            <a:r>
              <a:rPr lang="en-CA" sz="2400" dirty="0"/>
              <a:t>														         </a:t>
            </a:r>
            <a:r>
              <a:rPr lang="en-CA" sz="2400" dirty="0" err="1"/>
              <a:t>Endel</a:t>
            </a:r>
            <a:r>
              <a:rPr lang="en-CA" sz="2400" dirty="0"/>
              <a:t> Tulving</a:t>
            </a:r>
          </a:p>
          <a:p>
            <a:r>
              <a:rPr lang="en-CA" sz="2400" dirty="0"/>
              <a:t>Re-</a:t>
            </a:r>
            <a:r>
              <a:rPr lang="en-CA" sz="2400" dirty="0" err="1"/>
              <a:t>membering</a:t>
            </a:r>
            <a:endParaRPr lang="en-CA" sz="2400" dirty="0"/>
          </a:p>
          <a:p>
            <a:r>
              <a:rPr lang="en-CA" sz="2400" dirty="0"/>
              <a:t>Partially re-enacting a prior pattern of brain/mind activity.</a:t>
            </a:r>
          </a:p>
          <a:p>
            <a:endParaRPr lang="en-CA" sz="2400" dirty="0"/>
          </a:p>
          <a:p>
            <a:r>
              <a:rPr lang="en-CA" sz="2400" dirty="0"/>
              <a:t>Benefits from external cues because processing them naturally causes the mind/brain to partially re-enact a former pattern. </a:t>
            </a:r>
          </a:p>
          <a:p>
            <a:endParaRPr lang="en-CA" sz="2400" dirty="0"/>
          </a:p>
          <a:p>
            <a:r>
              <a:rPr lang="en-CA" sz="2400" dirty="0"/>
              <a:t>	E.g., a perfume or song may mentally transport you.</a:t>
            </a:r>
          </a:p>
        </p:txBody>
      </p:sp>
      <p:pic>
        <p:nvPicPr>
          <p:cNvPr id="2050" name="Picture 2" descr="http://www.massey.ac.nz/~wwpapajl/evolution/assign2/JH/tulv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8088" y="620688"/>
            <a:ext cx="2190750" cy="273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60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2"/>
          <p:cNvSpPr txBox="1">
            <a:spLocks noChangeArrowheads="1"/>
          </p:cNvSpPr>
          <p:nvPr/>
        </p:nvSpPr>
        <p:spPr bwMode="auto">
          <a:xfrm>
            <a:off x="1703512" y="260649"/>
            <a:ext cx="8964488" cy="1384995"/>
          </a:xfrm>
          <a:prstGeom prst="rect">
            <a:avLst/>
          </a:prstGeom>
          <a:noFill/>
          <a:ln w="9525">
            <a:noFill/>
            <a:miter lim="800000"/>
            <a:headEnd/>
            <a:tailEnd/>
          </a:ln>
        </p:spPr>
        <p:txBody>
          <a:bodyPr wrap="square">
            <a:spAutoFit/>
          </a:bodyPr>
          <a:lstStyle/>
          <a:p>
            <a:r>
              <a:rPr lang="en-US" sz="2800" dirty="0">
                <a:latin typeface="Calibri" pitchFamily="34" charset="0"/>
              </a:rPr>
              <a:t>Godden and Baddeley (1975): Some scuba divers studied words on shore, others under water.  Later, half of each group was tested on shore,  remainder tested under water.  </a:t>
            </a:r>
          </a:p>
        </p:txBody>
      </p:sp>
      <p:pic>
        <p:nvPicPr>
          <p:cNvPr id="4" name="Picture 3" descr="alan-baddeley.jpg"/>
          <p:cNvPicPr>
            <a:picLocks noChangeAspect="1"/>
          </p:cNvPicPr>
          <p:nvPr/>
        </p:nvPicPr>
        <p:blipFill>
          <a:blip r:embed="rId3" cstate="print"/>
          <a:stretch>
            <a:fillRect/>
          </a:stretch>
        </p:blipFill>
        <p:spPr>
          <a:xfrm>
            <a:off x="1768624" y="2337163"/>
            <a:ext cx="1584176" cy="2013664"/>
          </a:xfrm>
          <a:prstGeom prst="rect">
            <a:avLst/>
          </a:prstGeom>
        </p:spPr>
      </p:pic>
      <p:sp>
        <p:nvSpPr>
          <p:cNvPr id="2" name="TextBox 1"/>
          <p:cNvSpPr txBox="1"/>
          <p:nvPr/>
        </p:nvSpPr>
        <p:spPr>
          <a:xfrm>
            <a:off x="1840632" y="4365727"/>
            <a:ext cx="1440160" cy="646331"/>
          </a:xfrm>
          <a:prstGeom prst="rect">
            <a:avLst/>
          </a:prstGeom>
          <a:noFill/>
        </p:spPr>
        <p:txBody>
          <a:bodyPr wrap="square" rtlCol="0">
            <a:spAutoFit/>
          </a:bodyPr>
          <a:lstStyle/>
          <a:p>
            <a:pPr algn="ctr"/>
            <a:r>
              <a:rPr lang="en-CA" dirty="0"/>
              <a:t>Alan Baddeley</a:t>
            </a:r>
          </a:p>
        </p:txBody>
      </p:sp>
      <p:pic>
        <p:nvPicPr>
          <p:cNvPr id="6" name="Picture 5" descr="Screen Shot 2017-05-02 at 10.27.33 AM.png"/>
          <p:cNvPicPr>
            <a:picLocks noChangeAspect="1"/>
          </p:cNvPicPr>
          <p:nvPr/>
        </p:nvPicPr>
        <p:blipFill>
          <a:blip r:embed="rId4"/>
          <a:stretch>
            <a:fillRect/>
          </a:stretch>
        </p:blipFill>
        <p:spPr>
          <a:xfrm>
            <a:off x="3352800" y="1854200"/>
            <a:ext cx="7315200" cy="5003800"/>
          </a:xfrm>
          <a:prstGeom prst="rect">
            <a:avLst/>
          </a:prstGeom>
        </p:spPr>
      </p:pic>
    </p:spTree>
    <p:extLst>
      <p:ext uri="{BB962C8B-B14F-4D97-AF65-F5344CB8AC3E}">
        <p14:creationId xmlns:p14="http://schemas.microsoft.com/office/powerpoint/2010/main" val="3910233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676400" y="548680"/>
            <a:ext cx="8763000" cy="4832092"/>
          </a:xfrm>
          <a:prstGeom prst="rect">
            <a:avLst/>
          </a:prstGeom>
          <a:noFill/>
          <a:ln w="9525">
            <a:noFill/>
            <a:miter lim="800000"/>
            <a:headEnd/>
            <a:tailEnd/>
          </a:ln>
        </p:spPr>
        <p:txBody>
          <a:bodyPr>
            <a:spAutoFit/>
          </a:bodyPr>
          <a:lstStyle/>
          <a:p>
            <a:r>
              <a:rPr lang="en-US" sz="2800" dirty="0"/>
              <a:t>To remember is to make aspects of current pattern of mental activity resemble a prior pattern.</a:t>
            </a:r>
          </a:p>
          <a:p>
            <a:endParaRPr lang="en-US" sz="2800" dirty="0"/>
          </a:p>
          <a:p>
            <a:r>
              <a:rPr lang="en-US" sz="2800" dirty="0"/>
              <a:t>The more uniquely similar the current pattern is to a to-be-remembered pattern, the easier to reconstitute that prior pattern.</a:t>
            </a:r>
          </a:p>
          <a:p>
            <a:endParaRPr lang="en-US" sz="2800" dirty="0"/>
          </a:p>
          <a:p>
            <a:r>
              <a:rPr lang="en-US" sz="2800" dirty="0"/>
              <a:t>Hence being in same room, mood, state, etc., helps.</a:t>
            </a:r>
          </a:p>
          <a:p>
            <a:endParaRPr lang="en-US" sz="2800" dirty="0"/>
          </a:p>
          <a:p>
            <a:r>
              <a:rPr lang="en-US" sz="2800" dirty="0"/>
              <a:t>Especially important if test provides few cues (e.g., short answer rather than MC).</a:t>
            </a:r>
          </a:p>
        </p:txBody>
      </p:sp>
    </p:spTree>
    <p:extLst>
      <p:ext uri="{BB962C8B-B14F-4D97-AF65-F5344CB8AC3E}">
        <p14:creationId xmlns:p14="http://schemas.microsoft.com/office/powerpoint/2010/main" val="424532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2"/>
          <p:cNvSpPr txBox="1">
            <a:spLocks noChangeArrowheads="1"/>
          </p:cNvSpPr>
          <p:nvPr/>
        </p:nvSpPr>
        <p:spPr bwMode="auto">
          <a:xfrm>
            <a:off x="1905000" y="381000"/>
            <a:ext cx="8534400" cy="1384300"/>
          </a:xfrm>
          <a:prstGeom prst="rect">
            <a:avLst/>
          </a:prstGeom>
          <a:noFill/>
          <a:ln w="9525">
            <a:noFill/>
            <a:miter lim="800000"/>
            <a:headEnd/>
            <a:tailEnd/>
          </a:ln>
        </p:spPr>
        <p:txBody>
          <a:bodyPr>
            <a:spAutoFit/>
          </a:bodyPr>
          <a:lstStyle/>
          <a:p>
            <a:r>
              <a:rPr lang="en-US" sz="2800" dirty="0">
                <a:latin typeface="Calibri" pitchFamily="34" charset="0"/>
              </a:rPr>
              <a:t>Goodwin et al.  (1969) had people study sober or intoxicated and test sober or intoxicated, and measured number of </a:t>
            </a:r>
            <a:r>
              <a:rPr lang="en-US" sz="2800" u="sng" dirty="0">
                <a:latin typeface="Calibri" pitchFamily="34" charset="0"/>
              </a:rPr>
              <a:t>errors</a:t>
            </a:r>
            <a:r>
              <a:rPr lang="en-US" sz="2800" dirty="0">
                <a:latin typeface="Calibri" pitchFamily="34" charset="0"/>
              </a:rPr>
              <a:t>.</a:t>
            </a:r>
          </a:p>
        </p:txBody>
      </p:sp>
      <p:pic>
        <p:nvPicPr>
          <p:cNvPr id="4" name="Picture 3" descr="Screen Shot 2017-05-02 at 10.27.44 AM.png"/>
          <p:cNvPicPr>
            <a:picLocks noChangeAspect="1"/>
          </p:cNvPicPr>
          <p:nvPr/>
        </p:nvPicPr>
        <p:blipFill>
          <a:blip r:embed="rId3"/>
          <a:stretch>
            <a:fillRect/>
          </a:stretch>
        </p:blipFill>
        <p:spPr>
          <a:xfrm>
            <a:off x="2362200" y="1765300"/>
            <a:ext cx="8305801" cy="5092700"/>
          </a:xfrm>
          <a:prstGeom prst="rect">
            <a:avLst/>
          </a:prstGeom>
        </p:spPr>
      </p:pic>
    </p:spTree>
    <p:extLst>
      <p:ext uri="{BB962C8B-B14F-4D97-AF65-F5344CB8AC3E}">
        <p14:creationId xmlns:p14="http://schemas.microsoft.com/office/powerpoint/2010/main" val="1403491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154" y="312739"/>
            <a:ext cx="7915979" cy="4154984"/>
          </a:xfrm>
          <a:prstGeom prst="rect">
            <a:avLst/>
          </a:prstGeom>
          <a:noFill/>
        </p:spPr>
        <p:txBody>
          <a:bodyPr wrap="square" rtlCol="0">
            <a:spAutoFit/>
          </a:bodyPr>
          <a:lstStyle/>
          <a:p>
            <a:r>
              <a:rPr lang="en-CA" sz="2400" dirty="0"/>
              <a:t>Similar idea: </a:t>
            </a:r>
          </a:p>
          <a:p>
            <a:r>
              <a:rPr lang="en-CA" sz="2400" dirty="0"/>
              <a:t>Fergus </a:t>
            </a:r>
            <a:r>
              <a:rPr lang="en-CA" sz="2400" dirty="0" err="1"/>
              <a:t>Craik’s</a:t>
            </a:r>
            <a:r>
              <a:rPr lang="en-CA" sz="2400" dirty="0"/>
              <a:t> idea of “Levels of Processing” (LOP)</a:t>
            </a:r>
          </a:p>
          <a:p>
            <a:endParaRPr lang="en-CA" sz="2400" dirty="0"/>
          </a:p>
          <a:p>
            <a:r>
              <a:rPr lang="en-CA" sz="2400" dirty="0"/>
              <a:t>Encoding operations can be characterized along a continuum for shallow (superficial, stimulus-driven, appearance) to deep (semantic, conceptual, meaningful).</a:t>
            </a:r>
          </a:p>
          <a:p>
            <a:endParaRPr lang="en-CA" sz="2400" dirty="0"/>
          </a:p>
          <a:p>
            <a:r>
              <a:rPr lang="en-CA" sz="2400" dirty="0"/>
              <a:t>According to LOP, deep processing leads to better memory.</a:t>
            </a:r>
          </a:p>
          <a:p>
            <a:endParaRPr lang="en-CA" sz="2400" dirty="0"/>
          </a:p>
          <a:p>
            <a:r>
              <a:rPr lang="en-CA" sz="2400" dirty="0"/>
              <a:t>Generally true, but not if test relies on memory for superficial aspects of event (transfer-appropriate processing).</a:t>
            </a:r>
          </a:p>
        </p:txBody>
      </p:sp>
      <p:sp>
        <p:nvSpPr>
          <p:cNvPr id="3" name="AutoShape 2" descr="data:image/jpeg;base64,/9j/4AAQSkZJRgABAQAAAQABAAD/2wCEAAkGBxQTEhUUEhQVFRUXGRwWFBcWFxQVFxwXHBwXGBgaGhgaHCggGBolHBwYJDEhJSksLy4uHB8zODMsNygtLisBCgoKDg0OGxAQGywlHyQsLCwsLCwsLCwsLCwsLCwsLCwsLCwsLCwsLCwsLCwsLCwsLC00LCwsLCwsLCwsLCwsLP/AABEIAQ8AugMBIgACEQEDEQH/xAAcAAABBQEBAQAAAAAAAAAAAAAAAgMEBQYBBwj/xABBEAACAQIEAgcGBAIJBAMAAAABAgADEQQSITEFQQYTIlFhcYEykaGxwfAHI0LRFFIzU2JygqKy4fFDkpPSFSQl/8QAGQEBAQEBAQEAAAAAAAAAAAAAAAECAwQF/8QALxEAAgIBAgMHAwMFAAAAAAAAAAECESEDMRJBYSJRcYGRocEEseEy8PETcqKy0f/aAAwDAQACEQMRAD8A9xhCEAIQhACEIQAhCEAIQjdasqi7GwgDkJUYjjYHsr6k2jDcdYalRbzkstF9CV2C4xTqaXynuPf4HnLGUgQhCAEIQgHITs5aAFpy07CCHIQhAFQhCChCEIAQhCAEISPiq+XQbmAdxOIC+co8S5c3Pxkp3vv9+Ma0O0jKkVtdAPH7+9JCVm5AW7mJsfImWuKoj95BrUb6Ccpyo9WlpKSGRT1uNDzU/vtJeH4w9K29v5WIt6d0g1sMwGjH1Mz+KwBJzXJ79TOf9U6P6XnZ6rw7HLWQMp8CO490lTFdGL0RdSSrb/v5ibKlUDC4npi7R4pKnQuEISmQhCEAJydhAOQhCCHYQhBQhCEAIQhAOE2lHia+pJ57S3xTWQzP8RXtAjYD95JOkairdHFcm/ibe6SB3CQcO3OS6V/fPOpHuemkhuvc6Q6iwjwp8zOViBe5Ah5LHGEVeJvKbFGwJk6vxujtnErMVjUa4B8pwaPVGSqmaHgZBp3v9/vvLPCY7I1jsTYzJ9GOIWzUyfvwk3ieLCi5M9cZ9lHy9WHbZvgYRrCtdFPeoPwjs6nAIQhACEIQAnJ2EAIQhACEIQAhCEAYxvsH0+YlFi2+/fL/ABK3RvIzOYypYHwufTeR7Go7lbieILSBLd+0iUOLYio16S2QcypNx53+kgYukC/W1AWVVzKoF9TrYAbyLWr8RrZRRWnSpfqLMcwHOwA38z7tp5FufUrFmlwvEmd8r7+F5W8crnrEok+1ffaw74rhWGZT23zkHe1hv85X9JUJxNPTMBfTXY2vMt951UaZ1+K4GgpzakXu5Atcam3fbw2lDjMVRr3ag501tfke7WaVsKqLl6oEHa1PMt+R0+saPC9CStri21tN7DXbzhtUP6foUPCKrIwZj7JHqPOWvHcXmaw5fU3kTi2EyITbl3k+/wD4lbWxQFMMx109dNvvuiLtM8+tDKPZOimN6zDrf2l7J9NvhLieb/gzjKjpic5JAdSvhcMD/pE9Insg7R4NWHBNxCEITRzCEIQAhCEAIQhACEIQAhCEAJkeP1kWo1MMOsykhTuQQdu//aa6UfSThgfLVA7dPnztv8/nMyujppJOVMzuFogqpI2AjzYFm0zlRzsNSPMxuk2W/n9bScuIAUkzyJKz60eJJNCGoBVCroPvU98rOkGCN1I0Pf8ASMcUrYkqr4YoGJuQ4uMvLmJnekOKx1X8sDqyd2XXwNjJhouYs2PDccg7BNmHLlHuIWt9ZgOA8FfDlbu7WvfMb773vNGMYbWOqnTxHL3SN8jcYZTIXFWujqd7TC4qr2NToDf12/eazjtWx94MzWFpZqgFgdbm+um1/jJEzqK3R67+FOFCYRzpdqhv4dlTb4k+s2sz3QTAmlhEzbuTUPjewB9VAmhnuh+lHx9Z3qN9QhCE0cwhCEAIQhACEIQAhCEAIQhACNYmnmRl7wR7xHYQDB8QBzai19CPESFxInIqj9TBT5E6zVce4SWzVQ2gGbLbUkb691r6W3tKQ0gwHvH35zx6kWmfY0NZSRCqcTpU/bYKNgPgABuY1/8AOUyCadOq5uEBFNrZmNlW5G5MOKcCp1Wp1bAVabB0fmCO/vB1uPrrJ1B66oy56TXbMGcez2i1rLa4Gw57amRXWCyt8r8zKcV4pXCFhhmQC+rsAdDl285E6KdbiO3VBQMeyt7ki+h8AbS74lhswvXq59Scq3CXJB9nzA3vH+C+0CRbn+0y+42lLdlZ0zp2vbuvHfw26P0sU2INZSQhTKQSDc58wuORAFx4iRum1bsue9lUf6jNZ+DtC2EqP/PVNvJVUfPNN6Ktnm+rm1E3irbQaCdhCew+YEIQgBCEIAQhCAEIQgBCEIAQhCAEIQgHGF9DMIqlGakd0Jy+IBtNlxPHpQpPVqtlRBmY+Hh3knQDmTPM+H9I1xhaqFyNmLBL3IW/Z87gC/jectaLcbPT9LKp0aMAMBGquCB3kB8dk7ViVOpsL+oH0j6capkXVgRPOkj6OeQxXwAB77+EicQrrRXkLm37xOO6S0wNbaffqZhuNcZNd7i4QfGRrJtypDvSbiHWZFHeXP8Ai2/ygT1r8LB/+dS/vP8A62nhVR7m5nsf4O8apVcK2HUnrKLEuDzVySrL3i+YHxHiL9tFUz5/1TteZ6BCEJ6DxBCEIAQhCAEIQgBCEIAQhI+Ox9KiuatUSmve7Ko95MAkQmPxn4l8OpmwrFyP6tHI/wC4gA+hlJjvxjw4/oqFVz/bKUx8Cx+E1wsnEj0uM4rFJTQvUdURdWZiFA8yZ45jPxjxB/oqFJP7xep8ivymL490lxGMfNXqFreyo0RfJRoD47zS03zI5dxqPxO6cDGfk0LigpuTqDUYbG3JRyB337plOGYp6ZR6ZsQB5W7iOYlXUOkl4N/y18h8J3hFbGLayejcI4qtZezYN+qmTse8HuPf8pC4vhRftIQfUE+vOY5KrKQykhhqCNDNbwjpmuXq8ULcg9rr/iG6/Lynh1/pXHMdj6f0/wBTGWJ4ZT1lGwQn3mQ6tBmuSLKu/wC3nN/ia1A0wwNMg6ghhb37TB9KeMq4FLD6qNWfkT/Z7/PaeaEZSdI9Wq4QjbZScQxQUWG/yH7x7oJ0nbAYxa4GZcvV1VvbMjG5sf5gQCPLxlNXFvMxhBoT4/KeyOnwnytTUc2fUvRjpzg8d2aNTLUtc0qgyP6DZ/8ACTNLPjpTNRwXptjsNbqsTUKj9DnrV8rPfKPK03w2cro+nYTyvo1+MCNZcbT6s/1lK7J5lNWX0LT0vh+PpV0FSi61EOzKQR5eB8JlpoqaZJhCEhQhCEARVqBQWYhQNSSQAB3knaYDpH+K2Gokrhl/iHH6gctIf4rXb0Fj3zy/pZ0yr45z1jFaYtloqTkFrakfqa+tztymevOy0+85uTexrON/iJjq/wD1jSU/po/l/wCa+f8AzTL18UznM7Mzd7EsfedYw3lOEzdUQUWiCYXiYKBa0cWMrvrHYIKMXw2poV7j89Y0JzCm1QjvUH3EzUXTD2LMRWVbjNe3OwJNhqxsNbARmrXVVLHYepPgPEyqoVaxcuSVzdnKGIOXU2BGx+s1OVKkEjfU+HUUrVMN1YY1aYWm1xUJdhmVu2EC1LA2W6jeZniRVaaC4zB2p2IKuQNQzC5Asbi2vLUyd0e47VD0c7tam4DKNshDLnYKtwRYAsc2hHcQc/0srAVnSkpVWckDOagN7dsObZgdTe3OeGPEn6X1e32rY7YohYnedpp2B7/jEU6R6vy+Uf8A0L5Ceiu85nAkcVgBc6AamJWddAd/vzhBhh6pIuRbuHO0s+GcYrYds1Cq9M8yjFb+dt/WV8JSHo3BvxaxdOwrBK687jq39GUW96meo9Gum+ExgASoEqH/AKVQhXv/AGeT+nwnzSDFh9ZlwTKmfW8J4P0Q/FOvh8tPE3r0dsxP5qjwY+35Nr4z0Ufihw3+vb/w1/8A0nNxZriR898/P7+sXaIqbX7j8I6yz0GBFu6JaLWGWANGdtEmA28pAdt4RVoLAylOxpf6VfIj5R0CIbSonnb4H9oIT+ovqd/l5SM5GcDuv8jJ1RrCM9HMMtWq9Spn6umNSi5mubhBY950+7jpNqKMon8Rw7YfCE1KNQGv7FQWXSxIU88l7NtrbwkfjnDlqYXD1qNAi2amXDs7N1Yu7OmUCnzIAvpaSOM1BUrLTw90NMKTSqrZXcAZmqMTbMxF9d9ddZb8Tpq6VhVxNR2pnOBSQdUo0C5stgCxvoO7fYTwSlJu3y7r8sc/G66HdJUuvh9/gxRH5RItteNuOyIslfzFU3XXL5cvW0Q3sjyE9cso5oKcL+s4h0i5kADG6R1bz+gEcvGcP7N+8k+/WAP3nCYqNsYAMY+tSwtcyKTqBOl5AS+8d4nKLXXx+xOLGsO3tDx+k2RDwirxIHhFLKBqCxbCcAkAATsJ0wDtoziN0P8AaHzjoEZxg7N+4g+43h7FRM4pVshA3Ok0vR3Dmnhky4qnRu6lgFZXKm97ViLZgufRb28DMtXUvURR4ba67D1nogwVa1BP4XChLsqkk1kQtd3DKr6ksuW/Imc/qJLZv7Z6ZvcK+78dcGcx61K1WowNLEhb9kuOtamhYIWy2JvqdLHXleaGvh6vbpUxgqd1VT+harALVIVGYkgaXvfnrKKugCPUGErJSLdYWS4BAB2Yr2VOhvr7MtauGWmaipg6xq9TkfKxrqpcAqytlvcaEHTflPLGuVf40vHtVfkdJ3z+bft8mI4+HFZDUKlmp9tlCAZgWuOzobciOVpCqezJfSOmi9SyUWo5iwANTrLqLrciwyvmBuBpIlXaejSrgpKvT4szO+K27OU4uN0o7OqMsbrnQ+OnvnFFp2rvb1P352gZAKWJqCCmceUCKZ7XoTGi0co7nwEbJmGWywvGaft27xf798djFTR1PpOjIiXacE7ErvKRnXhFETiiCnOX39/8zkUP9ogwBYjWMHZPlHBOVfZMPYlkjgIV6ilwzAkCye0e4L4kzX1aNMulNqGKTLTFwLUrZQBUqG47bHs6DumQ6KHQnrTRKq1nUEnN7IGmq3vuNpr6+PSpUKUsZVRAAKSlKlawyjMajkmwLFgCTtYThqt1earLXF7UVJN9fL3sg4avQpqwSvXVmqavYsxpgWC5c2Vmz6BtNCdryxxNVKTlmxVbMKbMqVBUplapACZwDYjQg35WtpvCwXEHNHJ/E0mW5BFQL1SoLWKrluL9w1vqOctesqq9Sq1fDMGRqnYFM9awVQiEuMwuo0y92t9Zxtvl5Xv1bcMG2l+e7w7RielJzUkcYpqwzgZXpsl7nVlY+0L+W0rqo0lp0pWqaSZhQKKxA6l1bIzOrMCFNgb2HcLyqrTrou0836fCQnhrFDdMx4ximY65sJ2Rg4mtz6ff3yiTFUV7PxPrEvAExV4gGcLSFOYc6v6RsvFYXZz4/tGjMvYFpImLOx7jf3f7SUZExa6GbZETS0TbWN0muoPgItd/SUg6Z3aAM5KUGEQ/lFnaJO3lAOrOvtEoYowQm9DVe7lKtOkVYAlwpNmbtFMwK5woJ1mrxVepVqOqVcM5ZHpKWenTrVE0zGy99gdhztpMt0Lw7tVqZKVOp2kXNUBdULEDMaYYF9PQXM0tXDOGrmngbKb02eloPy2sWRW13uBbTaeKbjxXi9rfDjpmn7+x1Se2fDItcI3VUwcLhy5ZiuQdUaQpsBdqpY5tSpDG3Pwj9eixeu1bB0woU1GzO7MRewFIocotuRub8ryCeH0WSjmw1ZS5V0RHNbNTBv21Kix0INhoSLX5IPU3rZ6WKphNSc6p1YJIpAUyLnYC4PIac5MVXL38qnsN3fPv5f6mb6Q0cqUkahVo2vluAMxLZgGJUaKtxbUyvxEm8TrU8iJSqmwsWV85LuW7TW1CkjUnQX85CxE9GndO/n5MyrkNUhCudAO8gfv8LwpTuS7Dfsi/qfszfIg6wjNSOvGakrCGSYlz33iiI03OYZR3C+x6mN5TF4Rvyx5n5mNkxyRC0JkXE84+0i1zoZtkQ7hGug+9o+N5D4efyx5kfEyYssdiMcBM7ec9J2aAoRO3lznVM66iBuNAWjlpxoq8hR7oogOK6tqb1c9gqq4prezElmIP6QdOZtNBVGHp9c1M11fsorlS7UxftjMDqCDtyI8zM/0arFcVYValO4FurptUJsf5Rrp37zX08a1Jairjg5vkUN2aQQg5iy5SAQ1ydSTfnPLK+J8Nvp2q8dmrN45/F/dMVTqUx1LVMViVV7M1N702anyIemTYE9rQ62PORMTarncY1ltqM9Oo9K4IYK1TbPsxFjvptLHBtV6ykTisNlyWzoiMwRAxVCtRLqha4NhfXlIGOxNd6NQhMI/aFSrRRlLhrHLnVSLnLuARe05uqtvzxfhTgWN3t5cvHDKLjFV3t21r2QF6jMmdS2rKuxYAeB5SmxA0ltxmii1GvhwHUBWenm6oM2RlYA3ym3jzI5Sqqid9FJRwq6fwTUed76jFOdwp0J7zf6Rqu1lJHd9/SO4YdkDwnRbmRxzGnEcJjJMrCENIzneSGEjVpzkUXhD2B6zpWIwh7IjtpeQJrSJiNpKqtIOIOk2yIVww9j1k9JA4V7J85YU/vuiGyMvcXeCzhO0LzQFAxxto1990cJgIbU7j1+n7RcZzWaOwVkjo07DGKUakr5TlNUhbk6WW4OpuZrUwj9TkfD4aqxfqlRF7YAW/WdcGJIK8ztaY/gGb+JbLSaqTSdLKNRmsMw8Rymkq4bD9XTz4erTaozZFWp1hqKhswqKVUL2hYgfzDfWeSeZVv6Y6vKdG7pXt89Fh5LqpSc12NfBqQKRqMzu1ilNVDBCmjOd9d7ct5U8Qo5aVNf4KuiFywIbLfOQApqFTZc1jfWSKVSi9SoB/F06ajUU8iJSpnRQQx7QJuLKthpykKpjaSoiU8VVDEu1QlajM12/KAp39qxIPp3Cypb8+eJV5dpkVbem3vgpOIrTUsoeqrDQU3N7NcBtVNiCL7jkPOV9TWWWPDKaoNZKq9k+woY3O5v2lYADS50Mr3E66P6f+/lJie5XcSNk8yI9hz2RIvFj7I7zf3f8AMk0NptfqZOQsmNPHGMbMrAlhIeIOslsZArHf1nOZpDuFOgki8i4Y6CSfv70lWxkkVzIWI2kvEyDWOksiod4UeyfP6CWdPaVPDDofP9pbCahsYe50zsTOzQFXjixuLA0lCI77x8bD4xi1zHk2+MiKc4bXCYgEuaZtYOL6armuBqezf1tN2+X8k/xtdA1rh1ei5psQSyspNgd9DrbwtMPwas64lchQEgqTUy5ANyWzaW0nolGjWd6BVsC1IoKa1FVayqih7DKxGha4uNeWk8uo+1V+Xf6xdeprZX793uRExb1TUtjaVrMFV1c3pA3HWPkAuVAbKT36RnF4qplpK1fD1LZajGqaKJTcMLKhW1hfKQN7X9JGWs9OqFwlELUyO9OnUVWKqcykqGut9RoNdZGxeGs1A/wStUCLW/IFTKEbMMrq2bXcG/gROXY6Ov7Kj9jUeLrnx7X3M7xOg6mqatCmDnDF1Zic1RmN17WUruLbjnK48pLxtJbVTlr02DgENkCBjqqZCLiw2PhISCw1N56dHZ/v0yzM9/3+CmxzXq25Lp9ZNobStonM7N3kmWdPaWPeQ60baLYxDGbZRNSQMRsZOaQMUd5zmUcw20kZpGw50j8q2MknEysqNLKvKqrvE2VEnhnPzltG1wa01w5W96lHrXv/ADGrWTTwyovxjk1DYyzoiokTt5sgq0XEAzrGANgaxZMRFEaWgojhtJWxCoyNUzAqqoSGzHmLbmelVwtXFN1mCq3KZznc0QEQIGKALd6h00JGx1nnHCF/+yD1hpWG4zXIuLrmXVbi+s9JqYlDV6oY90V+xh1KVqpK2X2mNuZtqe6/fPPK8vKXeuK/Kg2sJVflXnZV41sPTouRRxCIahc1Qoc5MuVkV+4lQRfwPIRqvh8OtWkKlTEUgDepTdgwtlOWz0iLalSDb3G8t6qVUpXGLZizHrHc1Gp9SoOUikVOXTs2Ua8+Uj4mlikqM7tQdOqapmFNSXWmFshzKGUFTfTnbfacpalPhbzyVyV+Np59zcI4bW3N0seFMyXEK7OrEYlahLAvTOa4tqLMw7RFzoDpeVmIe1Nj3AybxjEfloDRFNWqdYuRhYsQF2uSBbW3ylZxB/yW8bD3zvpvsvP2+CT3/n5KvArpLEDSQ8HsJNJmobEYlokxbREpRDSvxf1lgZX4yYmBVHaP5pGpGOZoTwGj/9k="/>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 name="AutoShape 4" descr="data:image/jpeg;base64,/9j/4AAQSkZJRgABAQAAAQABAAD/2wCEAAkGBxQTEhUUEhQVFRUXGRwWFBcWFxQVFxwXHBwXGBgaGhgaHCggGBolHBwYJDEhJSksLy4uHB8zODMsNygtLisBCgoKDg0OGxAQGywlHyQsLCwsLCwsLCwsLCwsLCwsLCwsLCwsLCwsLCwsLCwsLCwsLC00LCwsLCwsLCwsLCwsLP/AABEIAQ8AugMBIgACEQEDEQH/xAAcAAABBQEBAQAAAAAAAAAAAAAAAgMEBQYBBwj/xABBEAACAQIEAgcGBAIJBAMAAAABAgADEQQSITEFQQYTIlFhcYEykaGxwfAHI0LRFFIzU2JygqKy4fFDkpPSFSQl/8QAGQEBAQEBAQEAAAAAAAAAAAAAAAECAwQF/8QALxEAAgIBAgMHAwMFAAAAAAAAAAECESEDMRJBYSJRcYGRocEEseEy8PETcqKy0f/aAAwDAQACEQMRAD8A9xhCEAIQhACEIQAhCEAIQjdasqi7GwgDkJUYjjYHsr6k2jDcdYalRbzkstF9CV2C4xTqaXynuPf4HnLGUgQhCAEIQgHITs5aAFpy07CCHIQhAFQhCChCEIAQhCAEISPiq+XQbmAdxOIC+co8S5c3Pxkp3vv9+Ma0O0jKkVtdAPH7+9JCVm5AW7mJsfImWuKoj95BrUb6Ccpyo9WlpKSGRT1uNDzU/vtJeH4w9K29v5WIt6d0g1sMwGjH1Mz+KwBJzXJ79TOf9U6P6XnZ6rw7HLWQMp8CO490lTFdGL0RdSSrb/v5ibKlUDC4npi7R4pKnQuEISmQhCEAJydhAOQhCCHYQhBQhCEAIQhAOE2lHia+pJ57S3xTWQzP8RXtAjYD95JOkairdHFcm/ibe6SB3CQcO3OS6V/fPOpHuemkhuvc6Q6iwjwp8zOViBe5Ah5LHGEVeJvKbFGwJk6vxujtnErMVjUa4B8pwaPVGSqmaHgZBp3v9/vvLPCY7I1jsTYzJ9GOIWzUyfvwk3ieLCi5M9cZ9lHy9WHbZvgYRrCtdFPeoPwjs6nAIQhACEIQAnJ2EAIQhACEIQAhCEAYxvsH0+YlFi2+/fL/ABK3RvIzOYypYHwufTeR7Go7lbieILSBLd+0iUOLYio16S2QcypNx53+kgYukC/W1AWVVzKoF9TrYAbyLWr8RrZRRWnSpfqLMcwHOwA38z7tp5FufUrFmlwvEmd8r7+F5W8crnrEok+1ffaw74rhWGZT23zkHe1hv85X9JUJxNPTMBfTXY2vMt951UaZ1+K4GgpzakXu5Atcam3fbw2lDjMVRr3ag501tfke7WaVsKqLl6oEHa1PMt+R0+saPC9CStri21tN7DXbzhtUP6foUPCKrIwZj7JHqPOWvHcXmaw5fU3kTi2EyITbl3k+/wD4lbWxQFMMx109dNvvuiLtM8+tDKPZOimN6zDrf2l7J9NvhLieb/gzjKjpic5JAdSvhcMD/pE9Insg7R4NWHBNxCEITRzCEIQAhCEAIQhACEIQAhCEAJkeP1kWo1MMOsykhTuQQdu//aa6UfSThgfLVA7dPnztv8/nMyujppJOVMzuFogqpI2AjzYFm0zlRzsNSPMxuk2W/n9bScuIAUkzyJKz60eJJNCGoBVCroPvU98rOkGCN1I0Pf8ASMcUrYkqr4YoGJuQ4uMvLmJnekOKx1X8sDqyd2XXwNjJhouYs2PDccg7BNmHLlHuIWt9ZgOA8FfDlbu7WvfMb773vNGMYbWOqnTxHL3SN8jcYZTIXFWujqd7TC4qr2NToDf12/eazjtWx94MzWFpZqgFgdbm+um1/jJEzqK3R67+FOFCYRzpdqhv4dlTb4k+s2sz3QTAmlhEzbuTUPjewB9VAmhnuh+lHx9Z3qN9QhCE0cwhCEAIQhACEIQAhCEAIQhACNYmnmRl7wR7xHYQDB8QBzai19CPESFxInIqj9TBT5E6zVce4SWzVQ2gGbLbUkb691r6W3tKQ0gwHvH35zx6kWmfY0NZSRCqcTpU/bYKNgPgABuY1/8AOUyCadOq5uEBFNrZmNlW5G5MOKcCp1Wp1bAVabB0fmCO/vB1uPrrJ1B66oy56TXbMGcez2i1rLa4Gw57amRXWCyt8r8zKcV4pXCFhhmQC+rsAdDl285E6KdbiO3VBQMeyt7ki+h8AbS74lhswvXq59Scq3CXJB9nzA3vH+C+0CRbn+0y+42lLdlZ0zp2vbuvHfw26P0sU2INZSQhTKQSDc58wuORAFx4iRum1bsue9lUf6jNZ+DtC2EqP/PVNvJVUfPNN6Ktnm+rm1E3irbQaCdhCew+YEIQgBCEIAQhCAEIQgBCEIAQhCAEIQgHGF9DMIqlGakd0Jy+IBtNlxPHpQpPVqtlRBmY+Hh3knQDmTPM+H9I1xhaqFyNmLBL3IW/Z87gC/jectaLcbPT9LKp0aMAMBGquCB3kB8dk7ViVOpsL+oH0j6capkXVgRPOkj6OeQxXwAB77+EicQrrRXkLm37xOO6S0wNbaffqZhuNcZNd7i4QfGRrJtypDvSbiHWZFHeXP8Ai2/ygT1r8LB/+dS/vP8A62nhVR7m5nsf4O8apVcK2HUnrKLEuDzVySrL3i+YHxHiL9tFUz5/1TteZ6BCEJ6DxBCEIAQhCAEIQgBCEIAQhI+Ox9KiuatUSmve7Ko95MAkQmPxn4l8OpmwrFyP6tHI/wC4gA+hlJjvxjw4/oqFVz/bKUx8Cx+E1wsnEj0uM4rFJTQvUdURdWZiFA8yZ45jPxjxB/oqFJP7xep8ivymL490lxGMfNXqFreyo0RfJRoD47zS03zI5dxqPxO6cDGfk0LigpuTqDUYbG3JRyB337plOGYp6ZR6ZsQB5W7iOYlXUOkl4N/y18h8J3hFbGLayejcI4qtZezYN+qmTse8HuPf8pC4vhRftIQfUE+vOY5KrKQykhhqCNDNbwjpmuXq8ULcg9rr/iG6/Lynh1/pXHMdj6f0/wBTGWJ4ZT1lGwQn3mQ6tBmuSLKu/wC3nN/ia1A0wwNMg6ghhb37TB9KeMq4FLD6qNWfkT/Z7/PaeaEZSdI9Wq4QjbZScQxQUWG/yH7x7oJ0nbAYxa4GZcvV1VvbMjG5sf5gQCPLxlNXFvMxhBoT4/KeyOnwnytTUc2fUvRjpzg8d2aNTLUtc0qgyP6DZ/8ACTNLPjpTNRwXptjsNbqsTUKj9DnrV8rPfKPK03w2cro+nYTyvo1+MCNZcbT6s/1lK7J5lNWX0LT0vh+PpV0FSi61EOzKQR5eB8JlpoqaZJhCEhQhCEARVqBQWYhQNSSQAB3knaYDpH+K2Gokrhl/iHH6gctIf4rXb0Fj3zy/pZ0yr45z1jFaYtloqTkFrakfqa+tztymevOy0+85uTexrON/iJjq/wD1jSU/po/l/wCa+f8AzTL18UznM7Mzd7EsfedYw3lOEzdUQUWiCYXiYKBa0cWMrvrHYIKMXw2poV7j89Y0JzCm1QjvUH3EzUXTD2LMRWVbjNe3OwJNhqxsNbARmrXVVLHYepPgPEyqoVaxcuSVzdnKGIOXU2BGx+s1OVKkEjfU+HUUrVMN1YY1aYWm1xUJdhmVu2EC1LA2W6jeZniRVaaC4zB2p2IKuQNQzC5Asbi2vLUyd0e47VD0c7tam4DKNshDLnYKtwRYAsc2hHcQc/0srAVnSkpVWckDOagN7dsObZgdTe3OeGPEn6X1e32rY7YohYnedpp2B7/jEU6R6vy+Uf8A0L5Ceiu85nAkcVgBc6AamJWddAd/vzhBhh6pIuRbuHO0s+GcYrYds1Cq9M8yjFb+dt/WV8JSHo3BvxaxdOwrBK687jq39GUW96meo9Gum+ExgASoEqH/AKVQhXv/AGeT+nwnzSDFh9ZlwTKmfW8J4P0Q/FOvh8tPE3r0dsxP5qjwY+35Nr4z0Ufihw3+vb/w1/8A0nNxZriR898/P7+sXaIqbX7j8I6yz0GBFu6JaLWGWANGdtEmA28pAdt4RVoLAylOxpf6VfIj5R0CIbSonnb4H9oIT+ovqd/l5SM5GcDuv8jJ1RrCM9HMMtWq9Spn6umNSi5mubhBY950+7jpNqKMon8Rw7YfCE1KNQGv7FQWXSxIU88l7NtrbwkfjnDlqYXD1qNAi2amXDs7N1Yu7OmUCnzIAvpaSOM1BUrLTw90NMKTSqrZXcAZmqMTbMxF9d9ddZb8Tpq6VhVxNR2pnOBSQdUo0C5stgCxvoO7fYTwSlJu3y7r8sc/G66HdJUuvh9/gxRH5RItteNuOyIslfzFU3XXL5cvW0Q3sjyE9cso5oKcL+s4h0i5kADG6R1bz+gEcvGcP7N+8k+/WAP3nCYqNsYAMY+tSwtcyKTqBOl5AS+8d4nKLXXx+xOLGsO3tDx+k2RDwirxIHhFLKBqCxbCcAkAATsJ0wDtoziN0P8AaHzjoEZxg7N+4g+43h7FRM4pVshA3Ok0vR3Dmnhky4qnRu6lgFZXKm97ViLZgufRb28DMtXUvURR4ba67D1nogwVa1BP4XChLsqkk1kQtd3DKr6ksuW/Imc/qJLZv7Z6ZvcK+78dcGcx61K1WowNLEhb9kuOtamhYIWy2JvqdLHXleaGvh6vbpUxgqd1VT+harALVIVGYkgaXvfnrKKugCPUGErJSLdYWS4BAB2Yr2VOhvr7MtauGWmaipg6xq9TkfKxrqpcAqytlvcaEHTflPLGuVf40vHtVfkdJ3z+bft8mI4+HFZDUKlmp9tlCAZgWuOzobciOVpCqezJfSOmi9SyUWo5iwANTrLqLrciwyvmBuBpIlXaejSrgpKvT4szO+K27OU4uN0o7OqMsbrnQ+OnvnFFp2rvb1P352gZAKWJqCCmceUCKZ7XoTGi0co7nwEbJmGWywvGaft27xf798djFTR1PpOjIiXacE7ErvKRnXhFETiiCnOX39/8zkUP9ogwBYjWMHZPlHBOVfZMPYlkjgIV6ilwzAkCye0e4L4kzX1aNMulNqGKTLTFwLUrZQBUqG47bHs6DumQ6KHQnrTRKq1nUEnN7IGmq3vuNpr6+PSpUKUsZVRAAKSlKlawyjMajkmwLFgCTtYThqt1earLXF7UVJN9fL3sg4avQpqwSvXVmqavYsxpgWC5c2Vmz6BtNCdryxxNVKTlmxVbMKbMqVBUplapACZwDYjQg35WtpvCwXEHNHJ/E0mW5BFQL1SoLWKrluL9w1vqOctesqq9Sq1fDMGRqnYFM9awVQiEuMwuo0y92t9Zxtvl5Xv1bcMG2l+e7w7RielJzUkcYpqwzgZXpsl7nVlY+0L+W0rqo0lp0pWqaSZhQKKxA6l1bIzOrMCFNgb2HcLyqrTrou0836fCQnhrFDdMx4ximY65sJ2Rg4mtz6ff3yiTFUV7PxPrEvAExV4gGcLSFOYc6v6RsvFYXZz4/tGjMvYFpImLOx7jf3f7SUZExa6GbZETS0TbWN0muoPgItd/SUg6Z3aAM5KUGEQ/lFnaJO3lAOrOvtEoYowQm9DVe7lKtOkVYAlwpNmbtFMwK5woJ1mrxVepVqOqVcM5ZHpKWenTrVE0zGy99gdhztpMt0Lw7tVqZKVOp2kXNUBdULEDMaYYF9PQXM0tXDOGrmngbKb02eloPy2sWRW13uBbTaeKbjxXi9rfDjpmn7+x1Se2fDItcI3VUwcLhy5ZiuQdUaQpsBdqpY5tSpDG3Pwj9eixeu1bB0woU1GzO7MRewFIocotuRub8ryCeH0WSjmw1ZS5V0RHNbNTBv21Kix0INhoSLX5IPU3rZ6WKphNSc6p1YJIpAUyLnYC4PIac5MVXL38qnsN3fPv5f6mb6Q0cqUkahVo2vluAMxLZgGJUaKtxbUyvxEm8TrU8iJSqmwsWV85LuW7TW1CkjUnQX85CxE9GndO/n5MyrkNUhCudAO8gfv8LwpTuS7Dfsi/qfszfIg6wjNSOvGakrCGSYlz33iiI03OYZR3C+x6mN5TF4Rvyx5n5mNkxyRC0JkXE84+0i1zoZtkQ7hGug+9o+N5D4efyx5kfEyYssdiMcBM7ec9J2aAoRO3lznVM66iBuNAWjlpxoq8hR7oogOK6tqb1c9gqq4prezElmIP6QdOZtNBVGHp9c1M11fsorlS7UxftjMDqCDtyI8zM/0arFcVYValO4FurptUJsf5Rrp37zX08a1Jairjg5vkUN2aQQg5iy5SAQ1ydSTfnPLK+J8Nvp2q8dmrN45/F/dMVTqUx1LVMViVV7M1N702anyIemTYE9rQ62PORMTarncY1ltqM9Oo9K4IYK1TbPsxFjvptLHBtV6ykTisNlyWzoiMwRAxVCtRLqha4NhfXlIGOxNd6NQhMI/aFSrRRlLhrHLnVSLnLuARe05uqtvzxfhTgWN3t5cvHDKLjFV3t21r2QF6jMmdS2rKuxYAeB5SmxA0ltxmii1GvhwHUBWenm6oM2RlYA3ym3jzI5Sqqid9FJRwq6fwTUed76jFOdwp0J7zf6Rqu1lJHd9/SO4YdkDwnRbmRxzGnEcJjJMrCENIzneSGEjVpzkUXhD2B6zpWIwh7IjtpeQJrSJiNpKqtIOIOk2yIVww9j1k9JA4V7J85YU/vuiGyMvcXeCzhO0LzQFAxxto1990cJgIbU7j1+n7RcZzWaOwVkjo07DGKUakr5TlNUhbk6WW4OpuZrUwj9TkfD4aqxfqlRF7YAW/WdcGJIK8ztaY/gGb+JbLSaqTSdLKNRmsMw8Rymkq4bD9XTz4erTaozZFWp1hqKhswqKVUL2hYgfzDfWeSeZVv6Y6vKdG7pXt89Fh5LqpSc12NfBqQKRqMzu1ilNVDBCmjOd9d7ct5U8Qo5aVNf4KuiFywIbLfOQApqFTZc1jfWSKVSi9SoB/F06ajUU8iJSpnRQQx7QJuLKthpykKpjaSoiU8VVDEu1QlajM12/KAp39qxIPp3Cypb8+eJV5dpkVbem3vgpOIrTUsoeqrDQU3N7NcBtVNiCL7jkPOV9TWWWPDKaoNZKq9k+woY3O5v2lYADS50Mr3E66P6f+/lJie5XcSNk8yI9hz2RIvFj7I7zf3f8AMk0NptfqZOQsmNPHGMbMrAlhIeIOslsZArHf1nOZpDuFOgki8i4Y6CSfv70lWxkkVzIWI2kvEyDWOksiod4UeyfP6CWdPaVPDDofP9pbCahsYe50zsTOzQFXjixuLA0lCI77x8bD4xi1zHk2+MiKc4bXCYgEuaZtYOL6armuBqezf1tN2+X8k/xtdA1rh1ei5psQSyspNgd9DrbwtMPwas64lchQEgqTUy5ANyWzaW0nolGjWd6BVsC1IoKa1FVayqih7DKxGha4uNeWk8uo+1V+Xf6xdeprZX793uRExb1TUtjaVrMFV1c3pA3HWPkAuVAbKT36RnF4qplpK1fD1LZajGqaKJTcMLKhW1hfKQN7X9JGWs9OqFwlELUyO9OnUVWKqcykqGut9RoNdZGxeGs1A/wStUCLW/IFTKEbMMrq2bXcG/gROXY6Ov7Kj9jUeLrnx7X3M7xOg6mqatCmDnDF1Zic1RmN17WUruLbjnK48pLxtJbVTlr02DgENkCBjqqZCLiw2PhISCw1N56dHZ/v0yzM9/3+CmxzXq25Lp9ZNobStonM7N3kmWdPaWPeQ60baLYxDGbZRNSQMRsZOaQMUd5zmUcw20kZpGw50j8q2MknEysqNLKvKqrvE2VEnhnPzltG1wa01w5W96lHrXv/ADGrWTTwyovxjk1DYyzoiokTt5sgq0XEAzrGANgaxZMRFEaWgojhtJWxCoyNUzAqqoSGzHmLbmelVwtXFN1mCq3KZznc0QEQIGKALd6h00JGx1nnHCF/+yD1hpWG4zXIuLrmXVbi+s9JqYlDV6oY90V+xh1KVqpK2X2mNuZtqe6/fPPK8vKXeuK/Kg2sJVflXnZV41sPTouRRxCIahc1Qoc5MuVkV+4lQRfwPIRqvh8OtWkKlTEUgDepTdgwtlOWz0iLalSDb3G8t6qVUpXGLZizHrHc1Gp9SoOUikVOXTs2Ua8+Uj4mlikqM7tQdOqapmFNSXWmFshzKGUFTfTnbfacpalPhbzyVyV+Np59zcI4bW3N0seFMyXEK7OrEYlahLAvTOa4tqLMw7RFzoDpeVmIe1Nj3AybxjEfloDRFNWqdYuRhYsQF2uSBbW3ylZxB/yW8bD3zvpvsvP2+CT3/n5KvArpLEDSQ8HsJNJmobEYlokxbREpRDSvxf1lgZX4yYmBVHaP5pGpGOZoTwGj/9k="/>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6150" name="Picture 6" descr="http://c767204.r4.cf2.rackcdn.com/6d63c08b-0721-48b6-9a41-ae2d2de248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8249" y="1124744"/>
            <a:ext cx="2006461" cy="2913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306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dirty="0"/>
          </a:p>
          <a:p>
            <a:pPr>
              <a:buNone/>
            </a:pPr>
            <a:r>
              <a:rPr lang="en-US" dirty="0"/>
              <a:t>A newspaper is better than a magazine. A seashore is </a:t>
            </a:r>
          </a:p>
          <a:p>
            <a:pPr>
              <a:buNone/>
            </a:pPr>
            <a:r>
              <a:rPr lang="en-US" dirty="0"/>
              <a:t>a better place than the street. At first it is better to run </a:t>
            </a:r>
          </a:p>
          <a:p>
            <a:pPr>
              <a:buNone/>
            </a:pPr>
            <a:r>
              <a:rPr lang="en-US" dirty="0"/>
              <a:t>than to walk. You may have to try several times. It takes </a:t>
            </a:r>
          </a:p>
          <a:p>
            <a:pPr>
              <a:buNone/>
            </a:pPr>
            <a:r>
              <a:rPr lang="en-US" dirty="0"/>
              <a:t>some skill but is easy to learn. Even young children can </a:t>
            </a:r>
          </a:p>
          <a:p>
            <a:pPr>
              <a:buNone/>
            </a:pPr>
            <a:r>
              <a:rPr lang="en-US" dirty="0"/>
              <a:t>enjoy it. Once successful, complications are minimal. </a:t>
            </a:r>
          </a:p>
          <a:p>
            <a:pPr>
              <a:buNone/>
            </a:pPr>
            <a:r>
              <a:rPr lang="en-US" dirty="0"/>
              <a:t>Birds seldom get too close. Rain, however, soaks in very </a:t>
            </a:r>
          </a:p>
          <a:p>
            <a:pPr>
              <a:buNone/>
            </a:pPr>
            <a:r>
              <a:rPr lang="en-US" dirty="0"/>
              <a:t>fast. Too many people doing the same thing can also </a:t>
            </a:r>
          </a:p>
          <a:p>
            <a:pPr>
              <a:buNone/>
            </a:pPr>
            <a:r>
              <a:rPr lang="en-US" dirty="0"/>
              <a:t>cause problems. One needs lots of room. If there are no </a:t>
            </a:r>
          </a:p>
          <a:p>
            <a:pPr>
              <a:buNone/>
            </a:pPr>
            <a:r>
              <a:rPr lang="en-US" dirty="0"/>
              <a:t>Complications, it can be very peaceful. A rock will serve </a:t>
            </a:r>
          </a:p>
          <a:p>
            <a:pPr>
              <a:buNone/>
            </a:pPr>
            <a:r>
              <a:rPr lang="en-US" dirty="0"/>
              <a:t>as an anchor. If things break loose from it, however, you </a:t>
            </a:r>
          </a:p>
          <a:p>
            <a:pPr>
              <a:buNone/>
            </a:pPr>
            <a:r>
              <a:rPr lang="en-US" dirty="0"/>
              <a:t>will not get a second chance.</a:t>
            </a:r>
          </a:p>
          <a:p>
            <a:pPr>
              <a:buNone/>
            </a:pPr>
            <a:endParaRPr lang="en-US" dirty="0"/>
          </a:p>
        </p:txBody>
      </p:sp>
    </p:spTree>
    <p:extLst>
      <p:ext uri="{BB962C8B-B14F-4D97-AF65-F5344CB8AC3E}">
        <p14:creationId xmlns:p14="http://schemas.microsoft.com/office/powerpoint/2010/main" val="231085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9776" y="44624"/>
            <a:ext cx="3892854" cy="683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6486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1504" y="1772816"/>
            <a:ext cx="9036496" cy="5085184"/>
          </a:xfrm>
          <a:prstGeom prst="rect">
            <a:avLst/>
          </a:prstGeom>
          <a:solidFill>
            <a:schemeClr val="bg1"/>
          </a:solidFill>
        </p:spPr>
        <p:txBody>
          <a:bodyPr wrap="square" rtlCol="0">
            <a:spAutoFit/>
          </a:bodyPr>
          <a:lstStyle/>
          <a:p>
            <a:r>
              <a:rPr lang="en-US" sz="2400" dirty="0"/>
              <a:t>Johnson and </a:t>
            </a:r>
            <a:r>
              <a:rPr lang="en-US" sz="2400" dirty="0" err="1"/>
              <a:t>Bransford</a:t>
            </a:r>
            <a:endParaRPr lang="en-US" sz="2400" dirty="0"/>
          </a:p>
          <a:p>
            <a:endParaRPr lang="en-US" sz="2400" dirty="0"/>
          </a:p>
          <a:p>
            <a:r>
              <a:rPr lang="en-US" sz="2400" dirty="0"/>
              <a:t>If the balloons popped, the sound wouldn’t carry since everything would be too far away from the correct floor. A closed window would also prevent the sound from carrying since most buildings tend to be well insulated.  Since the whole operation depends on a steady flow of electricity, a break in the middle of the wire would also cause trouble.  Of course, the fellow could shout, but the human voice is not loud enough to carry that far. Another problem is that a string could break on the instrument, and there would be no accompaniment to the message. It is clear that the best situation would involve less distance. Then there would be fewer potential problems. With face to face contact, fewer things could go wrong.</a:t>
            </a:r>
            <a:endParaRPr lang="en-CA" sz="2400" dirty="0"/>
          </a:p>
        </p:txBody>
      </p:sp>
      <p:pic>
        <p:nvPicPr>
          <p:cNvPr id="7170" name="Picture 2" descr="C:\Users\D.S.Lindsay\Pictures\marcia john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9251" y="188640"/>
            <a:ext cx="1663025" cy="223224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D.S.Lindsay\Pictures\john bransfor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0216" y="260648"/>
            <a:ext cx="2030390"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647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5560" y="476672"/>
            <a:ext cx="8280920" cy="2677656"/>
          </a:xfrm>
          <a:prstGeom prst="rect">
            <a:avLst/>
          </a:prstGeom>
          <a:noFill/>
        </p:spPr>
        <p:txBody>
          <a:bodyPr wrap="square" rtlCol="0">
            <a:spAutoFit/>
          </a:bodyPr>
          <a:lstStyle/>
          <a:p>
            <a:r>
              <a:rPr lang="en-CA" sz="2400" dirty="0"/>
              <a:t>Another feature of the network:</a:t>
            </a:r>
          </a:p>
          <a:p>
            <a:endParaRPr lang="en-CA" sz="2400" dirty="0"/>
          </a:p>
          <a:p>
            <a:r>
              <a:rPr lang="en-CA" sz="2400" dirty="0"/>
              <a:t>Connecting to-be-learned material to things you already know well (a) supports rich, deep, elaborative encoding and (b) provides multiple structures for retrieval.</a:t>
            </a:r>
          </a:p>
          <a:p>
            <a:endParaRPr lang="en-CA" sz="2400" dirty="0"/>
          </a:p>
          <a:p>
            <a:r>
              <a:rPr lang="en-CA" sz="2400" dirty="0"/>
              <a:t>If you don’t understand the material, likely difficult to recall it.</a:t>
            </a:r>
          </a:p>
        </p:txBody>
      </p:sp>
    </p:spTree>
    <p:extLst>
      <p:ext uri="{BB962C8B-B14F-4D97-AF65-F5344CB8AC3E}">
        <p14:creationId xmlns:p14="http://schemas.microsoft.com/office/powerpoint/2010/main" val="2294050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D.S.Lindsay\Pictures\roedig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1" y="304800"/>
            <a:ext cx="1586653" cy="24095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244740" y="2819401"/>
            <a:ext cx="3422772" cy="461665"/>
          </a:xfrm>
          <a:prstGeom prst="rect">
            <a:avLst/>
          </a:prstGeom>
          <a:noFill/>
        </p:spPr>
        <p:txBody>
          <a:bodyPr wrap="square" rtlCol="0">
            <a:spAutoFit/>
          </a:bodyPr>
          <a:lstStyle/>
          <a:p>
            <a:pPr algn="ctr"/>
            <a:r>
              <a:rPr lang="en-CA" sz="2400" dirty="0"/>
              <a:t>Henry “Roddy” Roediger</a:t>
            </a:r>
          </a:p>
        </p:txBody>
      </p:sp>
      <p:sp>
        <p:nvSpPr>
          <p:cNvPr id="8" name="Oval Callout 7"/>
          <p:cNvSpPr/>
          <p:nvPr/>
        </p:nvSpPr>
        <p:spPr>
          <a:xfrm>
            <a:off x="3124200" y="152400"/>
            <a:ext cx="3886200" cy="1676400"/>
          </a:xfrm>
          <a:prstGeom prst="wedgeEllipseCallout">
            <a:avLst>
              <a:gd name="adj1" fmla="val 52062"/>
              <a:gd name="adj2" fmla="val 411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3352802" y="513547"/>
            <a:ext cx="3657599" cy="954107"/>
          </a:xfrm>
          <a:prstGeom prst="rect">
            <a:avLst/>
          </a:prstGeom>
          <a:noFill/>
        </p:spPr>
        <p:txBody>
          <a:bodyPr wrap="square" rtlCol="0">
            <a:spAutoFit/>
          </a:bodyPr>
          <a:lstStyle/>
          <a:p>
            <a:r>
              <a:rPr lang="en-CA" sz="2800" dirty="0"/>
              <a:t>Testing is a powerful way of learning.</a:t>
            </a:r>
          </a:p>
        </p:txBody>
      </p:sp>
    </p:spTree>
    <p:extLst>
      <p:ext uri="{BB962C8B-B14F-4D97-AF65-F5344CB8AC3E}">
        <p14:creationId xmlns:p14="http://schemas.microsoft.com/office/powerpoint/2010/main" val="3726398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58CF3D-FCB0-3942-97A9-96964FE1F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6951" y="356651"/>
            <a:ext cx="8316098" cy="5628923"/>
          </a:xfrm>
          <a:prstGeom prst="rect">
            <a:avLst/>
          </a:prstGeom>
        </p:spPr>
      </p:pic>
      <p:pic>
        <p:nvPicPr>
          <p:cNvPr id="5" name="Picture 4">
            <a:extLst>
              <a:ext uri="{FF2B5EF4-FFF2-40B4-BE49-F238E27FC236}">
                <a16:creationId xmlns:a16="http://schemas.microsoft.com/office/drawing/2014/main" id="{C7F81114-FBD8-644C-A9B8-E640CA79A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835" y="356651"/>
            <a:ext cx="10637457" cy="5940920"/>
          </a:xfrm>
          <a:prstGeom prst="rect">
            <a:avLst/>
          </a:prstGeom>
        </p:spPr>
      </p:pic>
    </p:spTree>
    <p:extLst>
      <p:ext uri="{BB962C8B-B14F-4D97-AF65-F5344CB8AC3E}">
        <p14:creationId xmlns:p14="http://schemas.microsoft.com/office/powerpoint/2010/main" val="138028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D.S.Lindsay\Pictures\Bob Bjo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0665" y="3657600"/>
            <a:ext cx="1524000" cy="21082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Callout 2"/>
          <p:cNvSpPr/>
          <p:nvPr/>
        </p:nvSpPr>
        <p:spPr>
          <a:xfrm>
            <a:off x="1628570" y="1840479"/>
            <a:ext cx="4305300" cy="1563696"/>
          </a:xfrm>
          <a:prstGeom prst="wedgeEllipseCallout">
            <a:avLst>
              <a:gd name="adj1" fmla="val -21048"/>
              <a:gd name="adj2" fmla="val 947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1609165" y="5638801"/>
            <a:ext cx="2667000" cy="461665"/>
          </a:xfrm>
          <a:prstGeom prst="rect">
            <a:avLst/>
          </a:prstGeom>
          <a:noFill/>
        </p:spPr>
        <p:txBody>
          <a:bodyPr wrap="square" rtlCol="0">
            <a:spAutoFit/>
          </a:bodyPr>
          <a:lstStyle/>
          <a:p>
            <a:pPr algn="ctr"/>
            <a:r>
              <a:rPr lang="en-CA" sz="2400" dirty="0"/>
              <a:t>Bob Bjork</a:t>
            </a:r>
          </a:p>
        </p:txBody>
      </p:sp>
      <p:sp>
        <p:nvSpPr>
          <p:cNvPr id="5" name="TextBox 4"/>
          <p:cNvSpPr txBox="1"/>
          <p:nvPr/>
        </p:nvSpPr>
        <p:spPr>
          <a:xfrm>
            <a:off x="2236376" y="2157681"/>
            <a:ext cx="3219471" cy="954107"/>
          </a:xfrm>
          <a:prstGeom prst="rect">
            <a:avLst/>
          </a:prstGeom>
          <a:noFill/>
        </p:spPr>
        <p:txBody>
          <a:bodyPr wrap="none" rtlCol="0">
            <a:spAutoFit/>
          </a:bodyPr>
          <a:lstStyle/>
          <a:p>
            <a:r>
              <a:rPr lang="en-CA" sz="2800" dirty="0"/>
              <a:t>Desirable difficulties </a:t>
            </a:r>
          </a:p>
          <a:p>
            <a:r>
              <a:rPr lang="en-CA" sz="2800" dirty="0"/>
              <a:t>promote recall.</a:t>
            </a:r>
          </a:p>
        </p:txBody>
      </p:sp>
      <p:pic>
        <p:nvPicPr>
          <p:cNvPr id="6" name="Picture 3" descr="C:\Users\D.S.Lindsay\Pictures\roedig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1" y="304800"/>
            <a:ext cx="1586653" cy="24095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244740" y="2819401"/>
            <a:ext cx="3422772" cy="461665"/>
          </a:xfrm>
          <a:prstGeom prst="rect">
            <a:avLst/>
          </a:prstGeom>
          <a:noFill/>
        </p:spPr>
        <p:txBody>
          <a:bodyPr wrap="square" rtlCol="0">
            <a:spAutoFit/>
          </a:bodyPr>
          <a:lstStyle/>
          <a:p>
            <a:pPr algn="ctr"/>
            <a:r>
              <a:rPr lang="en-CA" sz="2400" dirty="0"/>
              <a:t>Roddy Roediger</a:t>
            </a:r>
          </a:p>
        </p:txBody>
      </p:sp>
      <p:sp>
        <p:nvSpPr>
          <p:cNvPr id="8" name="Oval Callout 7"/>
          <p:cNvSpPr/>
          <p:nvPr/>
        </p:nvSpPr>
        <p:spPr>
          <a:xfrm>
            <a:off x="3124200" y="152400"/>
            <a:ext cx="3886200" cy="1676400"/>
          </a:xfrm>
          <a:prstGeom prst="wedgeEllipseCallout">
            <a:avLst>
              <a:gd name="adj1" fmla="val 52062"/>
              <a:gd name="adj2" fmla="val 411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3352802" y="513547"/>
            <a:ext cx="3657599" cy="954107"/>
          </a:xfrm>
          <a:prstGeom prst="rect">
            <a:avLst/>
          </a:prstGeom>
          <a:noFill/>
        </p:spPr>
        <p:txBody>
          <a:bodyPr wrap="square" rtlCol="0">
            <a:spAutoFit/>
          </a:bodyPr>
          <a:lstStyle/>
          <a:p>
            <a:r>
              <a:rPr lang="en-CA" sz="2800" dirty="0"/>
              <a:t>Testing is a powerful way of learning.</a:t>
            </a:r>
          </a:p>
        </p:txBody>
      </p:sp>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07506" y="3657600"/>
            <a:ext cx="1828800" cy="2306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521826" y="5407968"/>
            <a:ext cx="3048000" cy="461665"/>
          </a:xfrm>
          <a:prstGeom prst="rect">
            <a:avLst/>
          </a:prstGeom>
          <a:noFill/>
        </p:spPr>
        <p:txBody>
          <a:bodyPr wrap="square" rtlCol="0">
            <a:spAutoFit/>
          </a:bodyPr>
          <a:lstStyle/>
          <a:p>
            <a:r>
              <a:rPr lang="en-CA" sz="2400" dirty="0"/>
              <a:t>Janet Metcalfe</a:t>
            </a:r>
          </a:p>
        </p:txBody>
      </p:sp>
      <p:sp>
        <p:nvSpPr>
          <p:cNvPr id="12" name="Oval Callout 11"/>
          <p:cNvSpPr/>
          <p:nvPr/>
        </p:nvSpPr>
        <p:spPr>
          <a:xfrm>
            <a:off x="4367808" y="3237401"/>
            <a:ext cx="3886874" cy="1573659"/>
          </a:xfrm>
          <a:prstGeom prst="wedgeEllipseCallout">
            <a:avLst>
              <a:gd name="adj1" fmla="val 70006"/>
              <a:gd name="adj2" fmla="val 256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p:cNvSpPr txBox="1"/>
          <p:nvPr/>
        </p:nvSpPr>
        <p:spPr>
          <a:xfrm>
            <a:off x="4577503" y="3501009"/>
            <a:ext cx="4171950" cy="954107"/>
          </a:xfrm>
          <a:prstGeom prst="rect">
            <a:avLst/>
          </a:prstGeom>
          <a:noFill/>
        </p:spPr>
        <p:txBody>
          <a:bodyPr wrap="square" rtlCol="0">
            <a:spAutoFit/>
          </a:bodyPr>
          <a:lstStyle/>
          <a:p>
            <a:r>
              <a:rPr lang="en-CA" sz="2800" dirty="0"/>
              <a:t>Work your “region of proximal learning.”</a:t>
            </a:r>
          </a:p>
        </p:txBody>
      </p:sp>
    </p:spTree>
    <p:extLst>
      <p:ext uri="{BB962C8B-B14F-4D97-AF65-F5344CB8AC3E}">
        <p14:creationId xmlns:p14="http://schemas.microsoft.com/office/powerpoint/2010/main" val="17646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11" grpId="0"/>
      <p:bldP spid="12" grpId="0" animBg="1"/>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Summary</a:t>
            </a:r>
          </a:p>
        </p:txBody>
      </p:sp>
      <p:sp>
        <p:nvSpPr>
          <p:cNvPr id="3" name="Content Placeholder 2"/>
          <p:cNvSpPr>
            <a:spLocks noGrp="1"/>
          </p:cNvSpPr>
          <p:nvPr>
            <p:ph idx="1"/>
          </p:nvPr>
        </p:nvSpPr>
        <p:spPr>
          <a:xfrm>
            <a:off x="1981200" y="1312528"/>
            <a:ext cx="8229600" cy="5057454"/>
          </a:xfrm>
        </p:spPr>
        <p:txBody>
          <a:bodyPr>
            <a:normAutofit lnSpcReduction="10000"/>
          </a:bodyPr>
          <a:lstStyle/>
          <a:p>
            <a:r>
              <a:rPr lang="en-CA" dirty="0"/>
              <a:t>Practice how you will be tested</a:t>
            </a:r>
          </a:p>
          <a:p>
            <a:pPr lvl="1"/>
            <a:r>
              <a:rPr lang="en-CA" dirty="0"/>
              <a:t>Practice tests</a:t>
            </a:r>
          </a:p>
          <a:p>
            <a:pPr lvl="1"/>
            <a:r>
              <a:rPr lang="en-CA" dirty="0"/>
              <a:t>Getting yourself to produce knowledge</a:t>
            </a:r>
          </a:p>
          <a:p>
            <a:r>
              <a:rPr lang="en-CA" dirty="0"/>
              <a:t>Deep and distinctive processing -&gt;  Understanding.</a:t>
            </a:r>
          </a:p>
          <a:p>
            <a:r>
              <a:rPr lang="en-CA" dirty="0"/>
              <a:t>Imagery</a:t>
            </a:r>
          </a:p>
          <a:p>
            <a:pPr lvl="1"/>
            <a:r>
              <a:rPr lang="en-CA" dirty="0"/>
              <a:t>Build a story</a:t>
            </a:r>
          </a:p>
          <a:p>
            <a:r>
              <a:rPr lang="en-CA" dirty="0"/>
              <a:t>Linking to things you know well</a:t>
            </a:r>
          </a:p>
          <a:p>
            <a:pPr lvl="1"/>
            <a:r>
              <a:rPr lang="en-CA" dirty="0"/>
              <a:t>Try drawing a concept map</a:t>
            </a:r>
          </a:p>
          <a:p>
            <a:pPr lvl="1"/>
            <a:r>
              <a:rPr lang="en-CA" dirty="0"/>
              <a:t>Generate your own examples</a:t>
            </a:r>
          </a:p>
          <a:p>
            <a:r>
              <a:rPr lang="en-CA" dirty="0"/>
              <a:t>Spacing study episodes </a:t>
            </a:r>
          </a:p>
          <a:p>
            <a:r>
              <a:rPr lang="en-CA" dirty="0"/>
              <a:t>Studying in different ways/places – generalize learning and escape from TAP</a:t>
            </a:r>
          </a:p>
        </p:txBody>
      </p:sp>
      <p:sp>
        <p:nvSpPr>
          <p:cNvPr id="4" name="Rectangle 3"/>
          <p:cNvSpPr/>
          <p:nvPr/>
        </p:nvSpPr>
        <p:spPr>
          <a:xfrm>
            <a:off x="1524000" y="6488668"/>
            <a:ext cx="4193456" cy="369332"/>
          </a:xfrm>
          <a:prstGeom prst="rect">
            <a:avLst/>
          </a:prstGeom>
        </p:spPr>
        <p:txBody>
          <a:bodyPr wrap="none">
            <a:spAutoFit/>
          </a:bodyPr>
          <a:lstStyle/>
          <a:p>
            <a:r>
              <a:rPr lang="en-US" dirty="0">
                <a:hlinkClick r:id="rId3"/>
              </a:rPr>
              <a:t>http://www.nelsondellis.com/techniques/</a:t>
            </a:r>
            <a:r>
              <a:rPr lang="en-US" dirty="0"/>
              <a:t> </a:t>
            </a:r>
          </a:p>
        </p:txBody>
      </p:sp>
    </p:spTree>
    <p:extLst>
      <p:ext uri="{BB962C8B-B14F-4D97-AF65-F5344CB8AC3E}">
        <p14:creationId xmlns:p14="http://schemas.microsoft.com/office/powerpoint/2010/main" val="368310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A497E-C9C8-8849-ACE2-BA8E49F4E97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28280BA-85B3-3B4A-B5BB-33D6179C02EC}"/>
              </a:ext>
            </a:extLst>
          </p:cNvPr>
          <p:cNvSpPr>
            <a:spLocks noGrp="1"/>
          </p:cNvSpPr>
          <p:nvPr>
            <p:ph idx="1"/>
          </p:nvPr>
        </p:nvSpPr>
        <p:spPr/>
        <p:txBody>
          <a:bodyPr/>
          <a:lstStyle/>
          <a:p>
            <a:pPr marL="0" indent="0">
              <a:buNone/>
            </a:pPr>
            <a:r>
              <a:rPr lang="en-US" dirty="0"/>
              <a:t>See tweet thread of many of today’s points @</a:t>
            </a:r>
            <a:r>
              <a:rPr lang="en-US" dirty="0" err="1"/>
              <a:t>MarioBaldassari</a:t>
            </a:r>
            <a:endParaRPr lang="en-US" dirty="0"/>
          </a:p>
          <a:p>
            <a:pPr marL="0" indent="0">
              <a:buNone/>
            </a:pPr>
            <a:endParaRPr lang="en-US" dirty="0"/>
          </a:p>
          <a:p>
            <a:pPr marL="0" indent="0">
              <a:buNone/>
            </a:pPr>
            <a:r>
              <a:rPr lang="en-US" dirty="0">
                <a:hlinkClick r:id="rId3"/>
              </a:rPr>
              <a:t>https://www.the-learning-agency-lab.com</a:t>
            </a:r>
            <a:r>
              <a:rPr lang="en-US">
                <a:hlinkClick r:id="rId3"/>
              </a:rPr>
              <a:t>/the-learning-curve/how-to-study-more-effectively</a:t>
            </a:r>
            <a:r>
              <a:rPr lang="en-US"/>
              <a:t> </a:t>
            </a:r>
            <a:endParaRPr lang="en-US" dirty="0"/>
          </a:p>
        </p:txBody>
      </p:sp>
    </p:spTree>
    <p:extLst>
      <p:ext uri="{BB962C8B-B14F-4D97-AF65-F5344CB8AC3E}">
        <p14:creationId xmlns:p14="http://schemas.microsoft.com/office/powerpoint/2010/main" val="2812247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1144</TotalTime>
  <Words>2095</Words>
  <Application>Microsoft Macintosh PowerPoint</Application>
  <PresentationFormat>Widescreen</PresentationFormat>
  <Paragraphs>290</Paragraphs>
  <Slides>37</Slides>
  <Notes>36</Notes>
  <HiddenSlides>9</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PSYCH 2202 – The Psychology Major M/W 2:00-2:50 pm January to May 2020 in STEM 231A  COVID-19 ONLINE DELIVERY  Instructor: Dr. Mario Baldassari mbaldassari@tamusa.edu, @MarioBaldassari Office hours Tues 2-3pm &amp; 5-6pm, Fri 9-11am in STEM 237E (or by appt) Please make an appointment ahead of time if you plan to visit office hours. </vt:lpstr>
      <vt:lpstr>PowerPoint Presentation</vt:lpstr>
      <vt:lpstr>Learning Outcomes </vt:lpstr>
      <vt:lpstr>Define “Memory”</vt:lpstr>
      <vt:lpstr>The Constructive Nature of Memory</vt:lpstr>
      <vt:lpstr>PowerPoint Presentation</vt:lpstr>
      <vt:lpstr>How do you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memory is a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 Baldassari</dc:creator>
  <cp:lastModifiedBy>Mario Baldassari</cp:lastModifiedBy>
  <cp:revision>49</cp:revision>
  <dcterms:created xsi:type="dcterms:W3CDTF">2018-02-13T14:24:38Z</dcterms:created>
  <dcterms:modified xsi:type="dcterms:W3CDTF">2020-03-24T20:53:58Z</dcterms:modified>
</cp:coreProperties>
</file>